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51"/>
  </p:notesMasterIdLst>
  <p:handoutMasterIdLst>
    <p:handoutMasterId r:id="rId52"/>
  </p:handoutMasterIdLst>
  <p:sldIdLst>
    <p:sldId id="302" r:id="rId2"/>
    <p:sldId id="358" r:id="rId3"/>
    <p:sldId id="282" r:id="rId4"/>
    <p:sldId id="359" r:id="rId5"/>
    <p:sldId id="360" r:id="rId6"/>
    <p:sldId id="361" r:id="rId7"/>
    <p:sldId id="362" r:id="rId8"/>
    <p:sldId id="363" r:id="rId9"/>
    <p:sldId id="331" r:id="rId10"/>
    <p:sldId id="354" r:id="rId11"/>
    <p:sldId id="303" r:id="rId12"/>
    <p:sldId id="304" r:id="rId13"/>
    <p:sldId id="308" r:id="rId14"/>
    <p:sldId id="319" r:id="rId15"/>
    <p:sldId id="316" r:id="rId16"/>
    <p:sldId id="320" r:id="rId17"/>
    <p:sldId id="352" r:id="rId18"/>
    <p:sldId id="268" r:id="rId19"/>
    <p:sldId id="309" r:id="rId20"/>
    <p:sldId id="310" r:id="rId21"/>
    <p:sldId id="311" r:id="rId22"/>
    <p:sldId id="312" r:id="rId23"/>
    <p:sldId id="314" r:id="rId24"/>
    <p:sldId id="335" r:id="rId25"/>
    <p:sldId id="366" r:id="rId26"/>
    <p:sldId id="364" r:id="rId27"/>
    <p:sldId id="365" r:id="rId28"/>
    <p:sldId id="367" r:id="rId29"/>
    <p:sldId id="368" r:id="rId30"/>
    <p:sldId id="306" r:id="rId31"/>
    <p:sldId id="307" r:id="rId32"/>
    <p:sldId id="336" r:id="rId33"/>
    <p:sldId id="313" r:id="rId34"/>
    <p:sldId id="353" r:id="rId35"/>
    <p:sldId id="338" r:id="rId36"/>
    <p:sldId id="339" r:id="rId37"/>
    <p:sldId id="341" r:id="rId38"/>
    <p:sldId id="342" r:id="rId39"/>
    <p:sldId id="343" r:id="rId40"/>
    <p:sldId id="344" r:id="rId41"/>
    <p:sldId id="345" r:id="rId42"/>
    <p:sldId id="346" r:id="rId43"/>
    <p:sldId id="347" r:id="rId44"/>
    <p:sldId id="348" r:id="rId45"/>
    <p:sldId id="349" r:id="rId46"/>
    <p:sldId id="351" r:id="rId47"/>
    <p:sldId id="318" r:id="rId48"/>
    <p:sldId id="317" r:id="rId49"/>
    <p:sldId id="297" r:id="rId5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EBC7A01-9C8A-2B45-A30F-E83BB6B09991}">
          <p14:sldIdLst>
            <p14:sldId id="302"/>
            <p14:sldId id="358"/>
            <p14:sldId id="282"/>
            <p14:sldId id="359"/>
            <p14:sldId id="360"/>
            <p14:sldId id="361"/>
            <p14:sldId id="362"/>
            <p14:sldId id="363"/>
            <p14:sldId id="331"/>
          </p14:sldIdLst>
        </p14:section>
        <p14:section name="ViLBERT" id="{F8FDF919-DFB9-D248-AB7B-54766913A501}">
          <p14:sldIdLst>
            <p14:sldId id="354"/>
            <p14:sldId id="303"/>
            <p14:sldId id="304"/>
            <p14:sldId id="308"/>
            <p14:sldId id="319"/>
            <p14:sldId id="316"/>
            <p14:sldId id="320"/>
          </p14:sldIdLst>
        </p14:section>
        <p14:section name="CLIP" id="{81978782-11BF-344D-B55E-C88B0F77206B}">
          <p14:sldIdLst>
            <p14:sldId id="352"/>
            <p14:sldId id="268"/>
            <p14:sldId id="309"/>
            <p14:sldId id="310"/>
            <p14:sldId id="311"/>
            <p14:sldId id="312"/>
            <p14:sldId id="314"/>
            <p14:sldId id="335"/>
            <p14:sldId id="366"/>
            <p14:sldId id="364"/>
            <p14:sldId id="365"/>
            <p14:sldId id="367"/>
            <p14:sldId id="368"/>
            <p14:sldId id="306"/>
            <p14:sldId id="307"/>
            <p14:sldId id="336"/>
            <p14:sldId id="313"/>
          </p14:sldIdLst>
        </p14:section>
        <p14:section name="DALL-E" id="{1AFFF3D4-06B6-1D4E-BF9F-3398CFABBB93}">
          <p14:sldIdLst>
            <p14:sldId id="353"/>
            <p14:sldId id="338"/>
            <p14:sldId id="339"/>
            <p14:sldId id="341"/>
            <p14:sldId id="342"/>
            <p14:sldId id="343"/>
            <p14:sldId id="344"/>
            <p14:sldId id="345"/>
            <p14:sldId id="346"/>
            <p14:sldId id="347"/>
            <p14:sldId id="348"/>
            <p14:sldId id="349"/>
            <p14:sldId id="351"/>
            <p14:sldId id="318"/>
            <p14:sldId id="317"/>
            <p14:sldId id="29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58A0"/>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5" autoAdjust="0"/>
    <p:restoredTop sz="83000" autoAdjust="0"/>
  </p:normalViewPr>
  <p:slideViewPr>
    <p:cSldViewPr snapToGrid="0" snapToObjects="1">
      <p:cViewPr varScale="1">
        <p:scale>
          <a:sx n="92" d="100"/>
          <a:sy n="92" d="100"/>
        </p:scale>
        <p:origin x="1192" y="176"/>
      </p:cViewPr>
      <p:guideLst>
        <p:guide orient="horz" pos="2160"/>
        <p:guide pos="3840"/>
      </p:guideLst>
    </p:cSldViewPr>
  </p:slideViewPr>
  <p:outlineViewPr>
    <p:cViewPr>
      <p:scale>
        <a:sx n="33" d="100"/>
        <a:sy n="33" d="100"/>
      </p:scale>
      <p:origin x="0" y="-3604"/>
    </p:cViewPr>
  </p:outlineViewPr>
  <p:notesTextViewPr>
    <p:cViewPr>
      <p:scale>
        <a:sx n="3" d="2"/>
        <a:sy n="3" d="2"/>
      </p:scale>
      <p:origin x="0" y="0"/>
    </p:cViewPr>
  </p:notesTextViewPr>
  <p:sorterViewPr>
    <p:cViewPr>
      <p:scale>
        <a:sx n="64" d="100"/>
        <a:sy n="64" d="100"/>
      </p:scale>
      <p:origin x="0" y="0"/>
    </p:cViewPr>
  </p:sorterViewPr>
  <p:notesViewPr>
    <p:cSldViewPr snapToGrid="0" snapToObjects="1">
      <p:cViewPr varScale="1">
        <p:scale>
          <a:sx n="84" d="100"/>
          <a:sy n="84" d="100"/>
        </p:scale>
        <p:origin x="297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4658A4-79FC-458D-B7B9-2E8C7E16B59F}"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6FA7C5FF-8531-4BC4-8F8C-C23E672FB2B9}">
      <dgm:prSet phldrT="[文本]" custT="1"/>
      <dgm:spPr/>
      <dgm:t>
        <a:bodyPr/>
        <a:lstStyle/>
        <a:p>
          <a:r>
            <a:rPr lang="zh-CN" altLang="en-US" sz="2400" b="1" dirty="0">
              <a:solidFill>
                <a:schemeClr val="bg1"/>
              </a:solidFill>
              <a:latin typeface="Segoe UI"/>
              <a:ea typeface="微软雅黑"/>
            </a:rPr>
            <a:t>多模态预训练模型</a:t>
          </a:r>
          <a:endParaRPr lang="zh-CN" altLang="en-US" sz="2400" dirty="0">
            <a:solidFill>
              <a:schemeClr val="bg1"/>
            </a:solidFill>
          </a:endParaRPr>
        </a:p>
      </dgm:t>
    </dgm:pt>
    <dgm:pt modelId="{4FFA273D-7BEC-4C90-9E96-FD572105D758}" type="parTrans" cxnId="{B53E754E-3995-4759-B784-B560063764AA}">
      <dgm:prSet/>
      <dgm:spPr/>
      <dgm:t>
        <a:bodyPr/>
        <a:lstStyle/>
        <a:p>
          <a:endParaRPr lang="zh-CN" altLang="en-US"/>
        </a:p>
      </dgm:t>
    </dgm:pt>
    <dgm:pt modelId="{D86D74B7-E9F6-4250-8D60-C4B63938761C}" type="sibTrans" cxnId="{B53E754E-3995-4759-B784-B560063764AA}">
      <dgm:prSet/>
      <dgm:spPr/>
      <dgm:t>
        <a:bodyPr/>
        <a:lstStyle/>
        <a:p>
          <a:endParaRPr lang="zh-CN" altLang="en-US"/>
        </a:p>
      </dgm:t>
    </dgm:pt>
    <dgm:pt modelId="{E7C522EF-6E36-46F7-B3EC-B0B04BF9F142}">
      <dgm:prSet phldrT="[文本]" custT="1"/>
      <dgm:spPr/>
      <dgm:t>
        <a:bodyPr/>
        <a:lstStyle/>
        <a:p>
          <a:r>
            <a:rPr lang="en-US" altLang="zh-CN" sz="2400" b="1" dirty="0">
              <a:solidFill>
                <a:schemeClr val="accent5">
                  <a:lumMod val="75000"/>
                </a:schemeClr>
              </a:solidFill>
              <a:latin typeface="Segoe UI"/>
              <a:ea typeface="微软雅黑"/>
            </a:rPr>
            <a:t>Architecture</a:t>
          </a:r>
          <a:endParaRPr lang="zh-CN" altLang="en-US" sz="2400" dirty="0">
            <a:solidFill>
              <a:schemeClr val="accent5">
                <a:lumMod val="75000"/>
              </a:schemeClr>
            </a:solidFill>
          </a:endParaRPr>
        </a:p>
      </dgm:t>
    </dgm:pt>
    <dgm:pt modelId="{193387FD-0FA8-461A-9E88-073FD7759BED}" type="parTrans" cxnId="{7EED9A11-BEB0-4F9F-9B5A-C25B026609FC}">
      <dgm:prSet/>
      <dgm:spPr/>
      <dgm:t>
        <a:bodyPr/>
        <a:lstStyle/>
        <a:p>
          <a:endParaRPr lang="zh-CN" altLang="en-US"/>
        </a:p>
      </dgm:t>
    </dgm:pt>
    <dgm:pt modelId="{FBF01512-523A-4E7C-99DE-2ED29ACA0FC4}" type="sibTrans" cxnId="{7EED9A11-BEB0-4F9F-9B5A-C25B026609FC}">
      <dgm:prSet/>
      <dgm:spPr/>
      <dgm:t>
        <a:bodyPr/>
        <a:lstStyle/>
        <a:p>
          <a:endParaRPr lang="zh-CN" altLang="en-US"/>
        </a:p>
      </dgm:t>
    </dgm:pt>
    <dgm:pt modelId="{39CB213E-33CF-41D5-A3B1-3B6BCC407F73}">
      <dgm:prSet phldrT="[文本]" custT="1"/>
      <dgm:spPr/>
      <dgm:t>
        <a:bodyPr/>
        <a:lstStyle/>
        <a:p>
          <a:pPr marL="0" lvl="0" indent="0" algn="ctr" defTabSz="1066800">
            <a:lnSpc>
              <a:spcPct val="90000"/>
            </a:lnSpc>
            <a:spcBef>
              <a:spcPct val="0"/>
            </a:spcBef>
            <a:spcAft>
              <a:spcPct val="35000"/>
            </a:spcAft>
            <a:buNone/>
          </a:pPr>
          <a:r>
            <a:rPr lang="zh-CN" altLang="en-US" sz="2400" b="1" kern="1200" dirty="0">
              <a:solidFill>
                <a:prstClr val="white"/>
              </a:solidFill>
              <a:latin typeface="Segoe UI"/>
              <a:ea typeface="微软雅黑"/>
              <a:cs typeface="+mn-cs"/>
            </a:rPr>
            <a:t>预训练任务</a:t>
          </a:r>
        </a:p>
      </dgm:t>
    </dgm:pt>
    <dgm:pt modelId="{AEE24230-EFEE-4291-BBB8-C59B04A09288}" type="parTrans" cxnId="{13C895B9-381F-4A87-83AF-42D2D540283C}">
      <dgm:prSet/>
      <dgm:spPr/>
      <dgm:t>
        <a:bodyPr/>
        <a:lstStyle/>
        <a:p>
          <a:endParaRPr lang="zh-CN" altLang="en-US"/>
        </a:p>
      </dgm:t>
    </dgm:pt>
    <dgm:pt modelId="{B246F65B-FAE5-42D3-AF7A-57E00350A552}" type="sibTrans" cxnId="{13C895B9-381F-4A87-83AF-42D2D540283C}">
      <dgm:prSet/>
      <dgm:spPr/>
      <dgm:t>
        <a:bodyPr/>
        <a:lstStyle/>
        <a:p>
          <a:endParaRPr lang="zh-CN" altLang="en-US"/>
        </a:p>
      </dgm:t>
    </dgm:pt>
    <dgm:pt modelId="{1F3462C5-4640-4784-9E57-65AFA960CFDA}">
      <dgm:prSet phldrT="[文本]" custT="1"/>
      <dgm:spPr/>
      <dgm:t>
        <a:bodyPr/>
        <a:lstStyle/>
        <a:p>
          <a:r>
            <a:rPr lang="zh-CN" altLang="en-US" sz="2400" b="1" kern="1200" dirty="0">
              <a:solidFill>
                <a:prstClr val="white"/>
              </a:solidFill>
              <a:latin typeface="Segoe UI"/>
              <a:ea typeface="微软雅黑"/>
              <a:cs typeface="+mn-cs"/>
            </a:rPr>
            <a:t>下游任务</a:t>
          </a:r>
        </a:p>
      </dgm:t>
    </dgm:pt>
    <dgm:pt modelId="{0209D3DE-2385-4A47-8A21-35528BB07E01}" type="parTrans" cxnId="{24D6060E-1FEF-49B3-BE6F-9772174A10B6}">
      <dgm:prSet/>
      <dgm:spPr/>
      <dgm:t>
        <a:bodyPr/>
        <a:lstStyle/>
        <a:p>
          <a:endParaRPr lang="zh-CN" altLang="en-US"/>
        </a:p>
      </dgm:t>
    </dgm:pt>
    <dgm:pt modelId="{F00A6B3C-1A6E-4B2B-9D06-862C27944E5C}" type="sibTrans" cxnId="{24D6060E-1FEF-49B3-BE6F-9772174A10B6}">
      <dgm:prSet/>
      <dgm:spPr/>
      <dgm:t>
        <a:bodyPr/>
        <a:lstStyle/>
        <a:p>
          <a:endParaRPr lang="zh-CN" altLang="en-US"/>
        </a:p>
      </dgm:t>
    </dgm:pt>
    <dgm:pt modelId="{2B9BBA2C-0B5B-4A1B-9A6C-F95C3D224C5F}">
      <dgm:prSet phldrT="[文本]" custT="1"/>
      <dgm:spPr/>
      <dgm:t>
        <a:bodyPr/>
        <a:lstStyle/>
        <a:p>
          <a:pPr marL="228600" lvl="1" indent="-228600" algn="l" defTabSz="1066800">
            <a:lnSpc>
              <a:spcPct val="90000"/>
            </a:lnSpc>
            <a:spcBef>
              <a:spcPct val="0"/>
            </a:spcBef>
            <a:spcAft>
              <a:spcPct val="15000"/>
            </a:spcAft>
            <a:buChar char="•"/>
          </a:pPr>
          <a:r>
            <a:rPr lang="en-US" altLang="zh-CN" sz="2400" b="1" kern="1200" dirty="0">
              <a:solidFill>
                <a:schemeClr val="accent5">
                  <a:lumMod val="75000"/>
                </a:schemeClr>
              </a:solidFill>
              <a:latin typeface="Segoe UI"/>
              <a:ea typeface="微软雅黑"/>
              <a:cs typeface="+mn-cs"/>
            </a:rPr>
            <a:t>Evaluation Task</a:t>
          </a:r>
          <a:endParaRPr lang="zh-CN" altLang="en-US" sz="2400" b="1" kern="1200" dirty="0">
            <a:solidFill>
              <a:schemeClr val="accent5">
                <a:lumMod val="75000"/>
              </a:schemeClr>
            </a:solidFill>
            <a:latin typeface="Segoe UI"/>
            <a:ea typeface="微软雅黑"/>
            <a:cs typeface="+mn-cs"/>
          </a:endParaRPr>
        </a:p>
      </dgm:t>
    </dgm:pt>
    <dgm:pt modelId="{077AA241-BE2E-4529-B6D1-3778CD06F8B1}" type="parTrans" cxnId="{5450C2BD-5383-4260-BB0E-5E3845AE9883}">
      <dgm:prSet/>
      <dgm:spPr/>
      <dgm:t>
        <a:bodyPr/>
        <a:lstStyle/>
        <a:p>
          <a:endParaRPr lang="zh-CN" altLang="en-US"/>
        </a:p>
      </dgm:t>
    </dgm:pt>
    <dgm:pt modelId="{0BDB1107-B7CD-4359-9AAE-EE7AAFDAB580}" type="sibTrans" cxnId="{5450C2BD-5383-4260-BB0E-5E3845AE9883}">
      <dgm:prSet/>
      <dgm:spPr/>
      <dgm:t>
        <a:bodyPr/>
        <a:lstStyle/>
        <a:p>
          <a:endParaRPr lang="zh-CN" altLang="en-US"/>
        </a:p>
      </dgm:t>
    </dgm:pt>
    <dgm:pt modelId="{05D8DBE7-E3A7-467C-A27B-8F5140B149B0}">
      <dgm:prSet phldrT="[文本]" custT="1"/>
      <dgm:spPr/>
      <dgm:t>
        <a:bodyPr/>
        <a:lstStyle/>
        <a:p>
          <a:pPr marL="228600" lvl="1" indent="-228600" algn="l" defTabSz="1066800">
            <a:lnSpc>
              <a:spcPct val="90000"/>
            </a:lnSpc>
            <a:spcBef>
              <a:spcPct val="0"/>
            </a:spcBef>
            <a:spcAft>
              <a:spcPct val="15000"/>
            </a:spcAft>
            <a:buChar char="•"/>
          </a:pPr>
          <a:r>
            <a:rPr lang="en-US" altLang="zh-CN" sz="2400" b="1" kern="1200" dirty="0">
              <a:solidFill>
                <a:schemeClr val="accent5">
                  <a:lumMod val="75000"/>
                </a:schemeClr>
              </a:solidFill>
              <a:latin typeface="Segoe UI"/>
              <a:ea typeface="微软雅黑"/>
              <a:cs typeface="+mn-cs"/>
            </a:rPr>
            <a:t>Pre-train Task</a:t>
          </a:r>
          <a:endParaRPr lang="zh-CN" altLang="en-US" sz="2400" b="1" kern="1200" dirty="0">
            <a:solidFill>
              <a:schemeClr val="accent5">
                <a:lumMod val="75000"/>
              </a:schemeClr>
            </a:solidFill>
            <a:latin typeface="Segoe UI"/>
            <a:ea typeface="微软雅黑"/>
            <a:cs typeface="+mn-cs"/>
          </a:endParaRPr>
        </a:p>
      </dgm:t>
    </dgm:pt>
    <dgm:pt modelId="{DB4EBB0A-DF69-4D3D-BB95-D518FFFB661C}" type="sibTrans" cxnId="{CEC86308-35DF-4FF2-9EFA-AFC0C8AC36C1}">
      <dgm:prSet/>
      <dgm:spPr/>
      <dgm:t>
        <a:bodyPr/>
        <a:lstStyle/>
        <a:p>
          <a:endParaRPr lang="zh-CN" altLang="en-US"/>
        </a:p>
      </dgm:t>
    </dgm:pt>
    <dgm:pt modelId="{E5B33026-EB29-4D63-BF55-7AA45A8BF85D}" type="parTrans" cxnId="{CEC86308-35DF-4FF2-9EFA-AFC0C8AC36C1}">
      <dgm:prSet/>
      <dgm:spPr/>
      <dgm:t>
        <a:bodyPr/>
        <a:lstStyle/>
        <a:p>
          <a:endParaRPr lang="zh-CN" altLang="en-US"/>
        </a:p>
      </dgm:t>
    </dgm:pt>
    <dgm:pt modelId="{6C4B97E6-92B0-4E1D-B122-13F5A6CBB641}" type="pres">
      <dgm:prSet presAssocID="{8A4658A4-79FC-458D-B7B9-2E8C7E16B59F}" presName="rootnode" presStyleCnt="0">
        <dgm:presLayoutVars>
          <dgm:chMax/>
          <dgm:chPref/>
          <dgm:dir/>
          <dgm:animLvl val="lvl"/>
        </dgm:presLayoutVars>
      </dgm:prSet>
      <dgm:spPr/>
    </dgm:pt>
    <dgm:pt modelId="{EB7AA428-9586-4534-9F4F-667F5D0A1A3C}" type="pres">
      <dgm:prSet presAssocID="{6FA7C5FF-8531-4BC4-8F8C-C23E672FB2B9}" presName="composite" presStyleCnt="0"/>
      <dgm:spPr/>
    </dgm:pt>
    <dgm:pt modelId="{6C2BC33F-B550-46BF-BEA8-B57B84F5FB34}" type="pres">
      <dgm:prSet presAssocID="{6FA7C5FF-8531-4BC4-8F8C-C23E672FB2B9}" presName="bentUpArrow1" presStyleLbl="alignImgPlace1" presStyleIdx="0" presStyleCnt="2"/>
      <dgm:spPr/>
    </dgm:pt>
    <dgm:pt modelId="{40FD06FB-9BB3-4517-9A67-EA79BC733D11}" type="pres">
      <dgm:prSet presAssocID="{6FA7C5FF-8531-4BC4-8F8C-C23E672FB2B9}" presName="ParentText" presStyleLbl="node1" presStyleIdx="0" presStyleCnt="3" custScaleX="160917" custScaleY="65059" custLinFactNeighborX="-1270" custLinFactNeighborY="318">
        <dgm:presLayoutVars>
          <dgm:chMax val="1"/>
          <dgm:chPref val="1"/>
          <dgm:bulletEnabled val="1"/>
        </dgm:presLayoutVars>
      </dgm:prSet>
      <dgm:spPr/>
    </dgm:pt>
    <dgm:pt modelId="{E809AF9D-050E-47E0-A64D-A82BEB0E96F3}" type="pres">
      <dgm:prSet presAssocID="{6FA7C5FF-8531-4BC4-8F8C-C23E672FB2B9}" presName="ChildText" presStyleLbl="revTx" presStyleIdx="0" presStyleCnt="3" custScaleX="231727" custLinFactX="19644" custLinFactNeighborX="100000" custLinFactNeighborY="1305">
        <dgm:presLayoutVars>
          <dgm:chMax val="0"/>
          <dgm:chPref val="0"/>
          <dgm:bulletEnabled val="1"/>
        </dgm:presLayoutVars>
      </dgm:prSet>
      <dgm:spPr/>
    </dgm:pt>
    <dgm:pt modelId="{99FED554-12B9-4EF4-964C-155406F202FD}" type="pres">
      <dgm:prSet presAssocID="{D86D74B7-E9F6-4250-8D60-C4B63938761C}" presName="sibTrans" presStyleCnt="0"/>
      <dgm:spPr/>
    </dgm:pt>
    <dgm:pt modelId="{493FBE49-AAC4-42B5-83AA-5C14AB036C14}" type="pres">
      <dgm:prSet presAssocID="{39CB213E-33CF-41D5-A3B1-3B6BCC407F73}" presName="composite" presStyleCnt="0"/>
      <dgm:spPr/>
    </dgm:pt>
    <dgm:pt modelId="{0396B27E-1130-43FA-B0F0-5FAE00E1928C}" type="pres">
      <dgm:prSet presAssocID="{39CB213E-33CF-41D5-A3B1-3B6BCC407F73}" presName="bentUpArrow1" presStyleLbl="alignImgPlace1" presStyleIdx="1" presStyleCnt="2"/>
      <dgm:spPr/>
    </dgm:pt>
    <dgm:pt modelId="{09D5CB14-AF7F-4D49-907A-061761273F26}" type="pres">
      <dgm:prSet presAssocID="{39CB213E-33CF-41D5-A3B1-3B6BCC407F73}" presName="ParentText" presStyleLbl="node1" presStyleIdx="1" presStyleCnt="3" custScaleX="157004" custScaleY="65059">
        <dgm:presLayoutVars>
          <dgm:chMax val="1"/>
          <dgm:chPref val="1"/>
          <dgm:bulletEnabled val="1"/>
        </dgm:presLayoutVars>
      </dgm:prSet>
      <dgm:spPr/>
    </dgm:pt>
    <dgm:pt modelId="{E2AC7D1B-D963-4F97-9462-011C6F3B3D62}" type="pres">
      <dgm:prSet presAssocID="{39CB213E-33CF-41D5-A3B1-3B6BCC407F73}" presName="ChildText" presStyleLbl="revTx" presStyleIdx="1" presStyleCnt="3" custScaleX="267461" custLinFactX="36996" custLinFactNeighborX="100000" custLinFactNeighborY="-765">
        <dgm:presLayoutVars>
          <dgm:chMax val="0"/>
          <dgm:chPref val="0"/>
          <dgm:bulletEnabled val="1"/>
        </dgm:presLayoutVars>
      </dgm:prSet>
      <dgm:spPr/>
    </dgm:pt>
    <dgm:pt modelId="{E594ABBF-4520-42EE-9E51-D4444FC3C58C}" type="pres">
      <dgm:prSet presAssocID="{B246F65B-FAE5-42D3-AF7A-57E00350A552}" presName="sibTrans" presStyleCnt="0"/>
      <dgm:spPr/>
    </dgm:pt>
    <dgm:pt modelId="{F9AA719A-48F3-4EE1-BD91-209294465A60}" type="pres">
      <dgm:prSet presAssocID="{1F3462C5-4640-4784-9E57-65AFA960CFDA}" presName="composite" presStyleCnt="0"/>
      <dgm:spPr/>
    </dgm:pt>
    <dgm:pt modelId="{D22C1618-263B-4564-9D22-A93A14F0848D}" type="pres">
      <dgm:prSet presAssocID="{1F3462C5-4640-4784-9E57-65AFA960CFDA}" presName="ParentText" presStyleLbl="node1" presStyleIdx="2" presStyleCnt="3" custScaleX="148860" custScaleY="64325">
        <dgm:presLayoutVars>
          <dgm:chMax val="1"/>
          <dgm:chPref val="1"/>
          <dgm:bulletEnabled val="1"/>
        </dgm:presLayoutVars>
      </dgm:prSet>
      <dgm:spPr/>
    </dgm:pt>
    <dgm:pt modelId="{EB662335-B5E3-4CEF-B8D0-F2B2858DBB99}" type="pres">
      <dgm:prSet presAssocID="{1F3462C5-4640-4784-9E57-65AFA960CFDA}" presName="FinalChildText" presStyleLbl="revTx" presStyleIdx="2" presStyleCnt="3" custScaleX="259165" custLinFactX="25342" custLinFactNeighborX="100000" custLinFactNeighborY="4130">
        <dgm:presLayoutVars>
          <dgm:chMax val="0"/>
          <dgm:chPref val="0"/>
          <dgm:bulletEnabled val="1"/>
        </dgm:presLayoutVars>
      </dgm:prSet>
      <dgm:spPr/>
    </dgm:pt>
  </dgm:ptLst>
  <dgm:cxnLst>
    <dgm:cxn modelId="{CEC86308-35DF-4FF2-9EFA-AFC0C8AC36C1}" srcId="{39CB213E-33CF-41D5-A3B1-3B6BCC407F73}" destId="{05D8DBE7-E3A7-467C-A27B-8F5140B149B0}" srcOrd="0" destOrd="0" parTransId="{E5B33026-EB29-4D63-BF55-7AA45A8BF85D}" sibTransId="{DB4EBB0A-DF69-4D3D-BB95-D518FFFB661C}"/>
    <dgm:cxn modelId="{24D6060E-1FEF-49B3-BE6F-9772174A10B6}" srcId="{8A4658A4-79FC-458D-B7B9-2E8C7E16B59F}" destId="{1F3462C5-4640-4784-9E57-65AFA960CFDA}" srcOrd="2" destOrd="0" parTransId="{0209D3DE-2385-4A47-8A21-35528BB07E01}" sibTransId="{F00A6B3C-1A6E-4B2B-9D06-862C27944E5C}"/>
    <dgm:cxn modelId="{7EED9A11-BEB0-4F9F-9B5A-C25B026609FC}" srcId="{6FA7C5FF-8531-4BC4-8F8C-C23E672FB2B9}" destId="{E7C522EF-6E36-46F7-B3EC-B0B04BF9F142}" srcOrd="0" destOrd="0" parTransId="{193387FD-0FA8-461A-9E88-073FD7759BED}" sibTransId="{FBF01512-523A-4E7C-99DE-2ED29ACA0FC4}"/>
    <dgm:cxn modelId="{89461619-E9BA-47F0-8546-0E4DE77CCDF4}" type="presOf" srcId="{1F3462C5-4640-4784-9E57-65AFA960CFDA}" destId="{D22C1618-263B-4564-9D22-A93A14F0848D}" srcOrd="0" destOrd="0" presId="urn:microsoft.com/office/officeart/2005/8/layout/StepDownProcess"/>
    <dgm:cxn modelId="{FE1F164C-1818-406F-BFE9-83A3FCFA1F54}" type="presOf" srcId="{05D8DBE7-E3A7-467C-A27B-8F5140B149B0}" destId="{E2AC7D1B-D963-4F97-9462-011C6F3B3D62}" srcOrd="0" destOrd="0" presId="urn:microsoft.com/office/officeart/2005/8/layout/StepDownProcess"/>
    <dgm:cxn modelId="{B53E754E-3995-4759-B784-B560063764AA}" srcId="{8A4658A4-79FC-458D-B7B9-2E8C7E16B59F}" destId="{6FA7C5FF-8531-4BC4-8F8C-C23E672FB2B9}" srcOrd="0" destOrd="0" parTransId="{4FFA273D-7BEC-4C90-9E96-FD572105D758}" sibTransId="{D86D74B7-E9F6-4250-8D60-C4B63938761C}"/>
    <dgm:cxn modelId="{DCB51D5B-2A8A-4150-B440-BAC20478CCAF}" type="presOf" srcId="{39CB213E-33CF-41D5-A3B1-3B6BCC407F73}" destId="{09D5CB14-AF7F-4D49-907A-061761273F26}" srcOrd="0" destOrd="0" presId="urn:microsoft.com/office/officeart/2005/8/layout/StepDownProcess"/>
    <dgm:cxn modelId="{B82BFD76-AA8E-440A-8BB9-90AC79D571EA}" type="presOf" srcId="{6FA7C5FF-8531-4BC4-8F8C-C23E672FB2B9}" destId="{40FD06FB-9BB3-4517-9A67-EA79BC733D11}" srcOrd="0" destOrd="0" presId="urn:microsoft.com/office/officeart/2005/8/layout/StepDownProcess"/>
    <dgm:cxn modelId="{EE065A99-DF9B-4D61-B4E8-AB1E65025A09}" type="presOf" srcId="{E7C522EF-6E36-46F7-B3EC-B0B04BF9F142}" destId="{E809AF9D-050E-47E0-A64D-A82BEB0E96F3}" srcOrd="0" destOrd="0" presId="urn:microsoft.com/office/officeart/2005/8/layout/StepDownProcess"/>
    <dgm:cxn modelId="{13C895B9-381F-4A87-83AF-42D2D540283C}" srcId="{8A4658A4-79FC-458D-B7B9-2E8C7E16B59F}" destId="{39CB213E-33CF-41D5-A3B1-3B6BCC407F73}" srcOrd="1" destOrd="0" parTransId="{AEE24230-EFEE-4291-BBB8-C59B04A09288}" sibTransId="{B246F65B-FAE5-42D3-AF7A-57E00350A552}"/>
    <dgm:cxn modelId="{5450C2BD-5383-4260-BB0E-5E3845AE9883}" srcId="{1F3462C5-4640-4784-9E57-65AFA960CFDA}" destId="{2B9BBA2C-0B5B-4A1B-9A6C-F95C3D224C5F}" srcOrd="0" destOrd="0" parTransId="{077AA241-BE2E-4529-B6D1-3778CD06F8B1}" sibTransId="{0BDB1107-B7CD-4359-9AAE-EE7AAFDAB580}"/>
    <dgm:cxn modelId="{F1EC6AC7-7018-4457-9AEB-A3E9BABE1477}" type="presOf" srcId="{8A4658A4-79FC-458D-B7B9-2E8C7E16B59F}" destId="{6C4B97E6-92B0-4E1D-B122-13F5A6CBB641}" srcOrd="0" destOrd="0" presId="urn:microsoft.com/office/officeart/2005/8/layout/StepDownProcess"/>
    <dgm:cxn modelId="{508817DE-1A4F-41ED-80AA-0220B5D275C8}" type="presOf" srcId="{2B9BBA2C-0B5B-4A1B-9A6C-F95C3D224C5F}" destId="{EB662335-B5E3-4CEF-B8D0-F2B2858DBB99}" srcOrd="0" destOrd="0" presId="urn:microsoft.com/office/officeart/2005/8/layout/StepDownProcess"/>
    <dgm:cxn modelId="{BC23CD6D-77EF-4FFD-ACA0-2BE621B13993}" type="presParOf" srcId="{6C4B97E6-92B0-4E1D-B122-13F5A6CBB641}" destId="{EB7AA428-9586-4534-9F4F-667F5D0A1A3C}" srcOrd="0" destOrd="0" presId="urn:microsoft.com/office/officeart/2005/8/layout/StepDownProcess"/>
    <dgm:cxn modelId="{FBC82490-D788-4E2E-8809-275514A7A190}" type="presParOf" srcId="{EB7AA428-9586-4534-9F4F-667F5D0A1A3C}" destId="{6C2BC33F-B550-46BF-BEA8-B57B84F5FB34}" srcOrd="0" destOrd="0" presId="urn:microsoft.com/office/officeart/2005/8/layout/StepDownProcess"/>
    <dgm:cxn modelId="{22D56C7F-241A-401F-93C4-0C1CECDBBAF8}" type="presParOf" srcId="{EB7AA428-9586-4534-9F4F-667F5D0A1A3C}" destId="{40FD06FB-9BB3-4517-9A67-EA79BC733D11}" srcOrd="1" destOrd="0" presId="urn:microsoft.com/office/officeart/2005/8/layout/StepDownProcess"/>
    <dgm:cxn modelId="{FE7E0D75-FC28-4573-AF73-25CA3C0A7A9B}" type="presParOf" srcId="{EB7AA428-9586-4534-9F4F-667F5D0A1A3C}" destId="{E809AF9D-050E-47E0-A64D-A82BEB0E96F3}" srcOrd="2" destOrd="0" presId="urn:microsoft.com/office/officeart/2005/8/layout/StepDownProcess"/>
    <dgm:cxn modelId="{B90D67B5-F167-4BF8-97B0-F2CDCDC7A8CF}" type="presParOf" srcId="{6C4B97E6-92B0-4E1D-B122-13F5A6CBB641}" destId="{99FED554-12B9-4EF4-964C-155406F202FD}" srcOrd="1" destOrd="0" presId="urn:microsoft.com/office/officeart/2005/8/layout/StepDownProcess"/>
    <dgm:cxn modelId="{F2FAE906-C5BA-4BFF-A2B1-6F2ED4197EAD}" type="presParOf" srcId="{6C4B97E6-92B0-4E1D-B122-13F5A6CBB641}" destId="{493FBE49-AAC4-42B5-83AA-5C14AB036C14}" srcOrd="2" destOrd="0" presId="urn:microsoft.com/office/officeart/2005/8/layout/StepDownProcess"/>
    <dgm:cxn modelId="{E63D6F94-BE25-4733-8C63-514989A9E8A7}" type="presParOf" srcId="{493FBE49-AAC4-42B5-83AA-5C14AB036C14}" destId="{0396B27E-1130-43FA-B0F0-5FAE00E1928C}" srcOrd="0" destOrd="0" presId="urn:microsoft.com/office/officeart/2005/8/layout/StepDownProcess"/>
    <dgm:cxn modelId="{488C3CB7-09DA-4293-A469-7E48C4A849D7}" type="presParOf" srcId="{493FBE49-AAC4-42B5-83AA-5C14AB036C14}" destId="{09D5CB14-AF7F-4D49-907A-061761273F26}" srcOrd="1" destOrd="0" presId="urn:microsoft.com/office/officeart/2005/8/layout/StepDownProcess"/>
    <dgm:cxn modelId="{7694DA95-DA89-4308-90FA-047B1DE8B87B}" type="presParOf" srcId="{493FBE49-AAC4-42B5-83AA-5C14AB036C14}" destId="{E2AC7D1B-D963-4F97-9462-011C6F3B3D62}" srcOrd="2" destOrd="0" presId="urn:microsoft.com/office/officeart/2005/8/layout/StepDownProcess"/>
    <dgm:cxn modelId="{3B10CC54-5320-4608-B7DD-34088828C945}" type="presParOf" srcId="{6C4B97E6-92B0-4E1D-B122-13F5A6CBB641}" destId="{E594ABBF-4520-42EE-9E51-D4444FC3C58C}" srcOrd="3" destOrd="0" presId="urn:microsoft.com/office/officeart/2005/8/layout/StepDownProcess"/>
    <dgm:cxn modelId="{BECA4291-D478-46DC-B4D0-07DA65DB9321}" type="presParOf" srcId="{6C4B97E6-92B0-4E1D-B122-13F5A6CBB641}" destId="{F9AA719A-48F3-4EE1-BD91-209294465A60}" srcOrd="4" destOrd="0" presId="urn:microsoft.com/office/officeart/2005/8/layout/StepDownProcess"/>
    <dgm:cxn modelId="{BD46F1F3-1607-43B8-B423-24999582681F}" type="presParOf" srcId="{F9AA719A-48F3-4EE1-BD91-209294465A60}" destId="{D22C1618-263B-4564-9D22-A93A14F0848D}" srcOrd="0" destOrd="0" presId="urn:microsoft.com/office/officeart/2005/8/layout/StepDownProcess"/>
    <dgm:cxn modelId="{964CDB77-B213-432A-805B-B9BD781945F0}" type="presParOf" srcId="{F9AA719A-48F3-4EE1-BD91-209294465A60}" destId="{EB662335-B5E3-4CEF-B8D0-F2B2858DBB99}"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BC33F-B550-46BF-BEA8-B57B84F5FB34}">
      <dsp:nvSpPr>
        <dsp:cNvPr id="0" name=""/>
        <dsp:cNvSpPr/>
      </dsp:nvSpPr>
      <dsp:spPr>
        <a:xfrm rot="5400000">
          <a:off x="2712845" y="1066076"/>
          <a:ext cx="1056695" cy="120301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FD06FB-9BB3-4517-9A67-EA79BC733D11}">
      <dsp:nvSpPr>
        <dsp:cNvPr id="0" name=""/>
        <dsp:cNvSpPr/>
      </dsp:nvSpPr>
      <dsp:spPr>
        <a:xfrm>
          <a:off x="1868482" y="116200"/>
          <a:ext cx="2862476" cy="81007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bg1"/>
              </a:solidFill>
              <a:latin typeface="Segoe UI"/>
              <a:ea typeface="微软雅黑"/>
            </a:rPr>
            <a:t>多模态预训练模型</a:t>
          </a:r>
          <a:endParaRPr lang="zh-CN" altLang="en-US" sz="2400" kern="1200" dirty="0">
            <a:solidFill>
              <a:schemeClr val="bg1"/>
            </a:solidFill>
          </a:endParaRPr>
        </a:p>
      </dsp:txBody>
      <dsp:txXfrm>
        <a:off x="1908034" y="155752"/>
        <a:ext cx="2783372" cy="730971"/>
      </dsp:txXfrm>
    </dsp:sp>
    <dsp:sp modelId="{E809AF9D-050E-47E0-A64D-A82BEB0E96F3}">
      <dsp:nvSpPr>
        <dsp:cNvPr id="0" name=""/>
        <dsp:cNvSpPr/>
      </dsp:nvSpPr>
      <dsp:spPr>
        <a:xfrm>
          <a:off x="4907533" y="26594"/>
          <a:ext cx="2998009" cy="1006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altLang="zh-CN" sz="2400" b="1" kern="1200" dirty="0">
              <a:solidFill>
                <a:schemeClr val="accent5">
                  <a:lumMod val="75000"/>
                </a:schemeClr>
              </a:solidFill>
              <a:latin typeface="Segoe UI"/>
              <a:ea typeface="微软雅黑"/>
            </a:rPr>
            <a:t>Architecture</a:t>
          </a:r>
          <a:endParaRPr lang="zh-CN" altLang="en-US" sz="2400" kern="1200" dirty="0">
            <a:solidFill>
              <a:schemeClr val="accent5">
                <a:lumMod val="75000"/>
              </a:schemeClr>
            </a:solidFill>
          </a:endParaRPr>
        </a:p>
      </dsp:txBody>
      <dsp:txXfrm>
        <a:off x="4907533" y="26594"/>
        <a:ext cx="2998009" cy="1006376"/>
      </dsp:txXfrm>
    </dsp:sp>
    <dsp:sp modelId="{0396B27E-1130-43FA-B0F0-5FAE00E1928C}">
      <dsp:nvSpPr>
        <dsp:cNvPr id="0" name=""/>
        <dsp:cNvSpPr/>
      </dsp:nvSpPr>
      <dsp:spPr>
        <a:xfrm rot="5400000">
          <a:off x="4821987" y="2346026"/>
          <a:ext cx="1056695" cy="120301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D5CB14-AF7F-4D49-907A-061761273F26}">
      <dsp:nvSpPr>
        <dsp:cNvPr id="0" name=""/>
        <dsp:cNvSpPr/>
      </dsp:nvSpPr>
      <dsp:spPr>
        <a:xfrm>
          <a:off x="4035019" y="1392190"/>
          <a:ext cx="2792870" cy="81007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prstClr val="white"/>
              </a:solidFill>
              <a:latin typeface="Segoe UI"/>
              <a:ea typeface="微软雅黑"/>
              <a:cs typeface="+mn-cs"/>
            </a:rPr>
            <a:t>预训练任务</a:t>
          </a:r>
        </a:p>
      </dsp:txBody>
      <dsp:txXfrm>
        <a:off x="4074571" y="1431742"/>
        <a:ext cx="2713766" cy="730971"/>
      </dsp:txXfrm>
    </dsp:sp>
    <dsp:sp modelId="{E2AC7D1B-D963-4F97-9462-011C6F3B3D62}">
      <dsp:nvSpPr>
        <dsp:cNvPr id="0" name=""/>
        <dsp:cNvSpPr/>
      </dsp:nvSpPr>
      <dsp:spPr>
        <a:xfrm>
          <a:off x="7010012" y="1285712"/>
          <a:ext cx="3460324" cy="1006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altLang="zh-CN" sz="2400" b="1" kern="1200" dirty="0">
              <a:solidFill>
                <a:schemeClr val="accent5">
                  <a:lumMod val="75000"/>
                </a:schemeClr>
              </a:solidFill>
              <a:latin typeface="Segoe UI"/>
              <a:ea typeface="微软雅黑"/>
              <a:cs typeface="+mn-cs"/>
            </a:rPr>
            <a:t>Pre-train Task</a:t>
          </a:r>
          <a:endParaRPr lang="zh-CN" altLang="en-US" sz="2400" b="1" kern="1200" dirty="0">
            <a:solidFill>
              <a:schemeClr val="accent5">
                <a:lumMod val="75000"/>
              </a:schemeClr>
            </a:solidFill>
            <a:latin typeface="Segoe UI"/>
            <a:ea typeface="微软雅黑"/>
            <a:cs typeface="+mn-cs"/>
          </a:endParaRPr>
        </a:p>
      </dsp:txBody>
      <dsp:txXfrm>
        <a:off x="7010012" y="1285712"/>
        <a:ext cx="3460324" cy="1006376"/>
      </dsp:txXfrm>
    </dsp:sp>
    <dsp:sp modelId="{D22C1618-263B-4564-9D22-A93A14F0848D}">
      <dsp:nvSpPr>
        <dsp:cNvPr id="0" name=""/>
        <dsp:cNvSpPr/>
      </dsp:nvSpPr>
      <dsp:spPr>
        <a:xfrm>
          <a:off x="6178964" y="2676710"/>
          <a:ext cx="2648000" cy="80093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prstClr val="white"/>
              </a:solidFill>
              <a:latin typeface="Segoe UI"/>
              <a:ea typeface="微软雅黑"/>
              <a:cs typeface="+mn-cs"/>
            </a:rPr>
            <a:t>下游任务</a:t>
          </a:r>
        </a:p>
      </dsp:txBody>
      <dsp:txXfrm>
        <a:off x="6218069" y="2715815"/>
        <a:ext cx="2569790" cy="722725"/>
      </dsp:txXfrm>
    </dsp:sp>
    <dsp:sp modelId="{EB662335-B5E3-4CEF-B8D0-F2B2858DBB99}">
      <dsp:nvSpPr>
        <dsp:cNvPr id="0" name=""/>
        <dsp:cNvSpPr/>
      </dsp:nvSpPr>
      <dsp:spPr>
        <a:xfrm>
          <a:off x="8984413" y="2586822"/>
          <a:ext cx="3352993" cy="1006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altLang="zh-CN" sz="2400" b="1" kern="1200" dirty="0">
              <a:solidFill>
                <a:schemeClr val="accent5">
                  <a:lumMod val="75000"/>
                </a:schemeClr>
              </a:solidFill>
              <a:latin typeface="Segoe UI"/>
              <a:ea typeface="微软雅黑"/>
              <a:cs typeface="+mn-cs"/>
            </a:rPr>
            <a:t>Evaluation Task</a:t>
          </a:r>
          <a:endParaRPr lang="zh-CN" altLang="en-US" sz="2400" b="1" kern="1200" dirty="0">
            <a:solidFill>
              <a:schemeClr val="accent5">
                <a:lumMod val="75000"/>
              </a:schemeClr>
            </a:solidFill>
            <a:latin typeface="Segoe UI"/>
            <a:ea typeface="微软雅黑"/>
            <a:cs typeface="+mn-cs"/>
          </a:endParaRPr>
        </a:p>
      </dsp:txBody>
      <dsp:txXfrm>
        <a:off x="8984413" y="2586822"/>
        <a:ext cx="3352993" cy="100637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39F00F4-577B-4F84-98B4-3459E3E701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F1C3B57-17B8-4310-B420-F35069A536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CF2923-B800-461F-8F7D-8C392171B0A4}" type="datetimeFigureOut">
              <a:rPr lang="zh-CN" altLang="en-US" smtClean="0"/>
              <a:t>2021/12/4</a:t>
            </a:fld>
            <a:endParaRPr lang="zh-CN" altLang="en-US"/>
          </a:p>
        </p:txBody>
      </p:sp>
      <p:sp>
        <p:nvSpPr>
          <p:cNvPr id="4" name="页脚占位符 3">
            <a:extLst>
              <a:ext uri="{FF2B5EF4-FFF2-40B4-BE49-F238E27FC236}">
                <a16:creationId xmlns:a16="http://schemas.microsoft.com/office/drawing/2014/main" id="{AEC17C02-08D7-426C-A659-4360612D6A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4BEC4D6-1A88-42D6-8B48-C34B3D5F1F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D5C4B1-2967-4AA4-9EDB-0B16A2B071CA}" type="slidenum">
              <a:rPr lang="zh-CN" altLang="en-US" smtClean="0"/>
              <a:t>‹#›</a:t>
            </a:fld>
            <a:endParaRPr lang="zh-CN" altLang="en-US"/>
          </a:p>
        </p:txBody>
      </p:sp>
    </p:spTree>
    <p:extLst>
      <p:ext uri="{BB962C8B-B14F-4D97-AF65-F5344CB8AC3E}">
        <p14:creationId xmlns:p14="http://schemas.microsoft.com/office/powerpoint/2010/main" val="36420114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33673-EEA6-4943-8B86-A55C0ABD2B2C}" type="datetimeFigureOut">
              <a:rPr kumimoji="1" lang="zh-CN" altLang="en-US" smtClean="0"/>
              <a:t>2021/12/4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6388E-9C96-874D-BF64-85722E07BED5}" type="slidenum">
              <a:rPr kumimoji="1" lang="zh-CN" altLang="en-US" smtClean="0"/>
              <a:t>‹#›</a:t>
            </a:fld>
            <a:endParaRPr kumimoji="1" lang="zh-CN" altLang="en-US"/>
          </a:p>
        </p:txBody>
      </p:sp>
    </p:spTree>
    <p:extLst>
      <p:ext uri="{BB962C8B-B14F-4D97-AF65-F5344CB8AC3E}">
        <p14:creationId xmlns:p14="http://schemas.microsoft.com/office/powerpoint/2010/main" val="340294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000000"/>
                </a:solidFill>
                <a:effectLst/>
                <a:latin typeface="微软雅黑" panose="020B0503020204020204" pitchFamily="34" charset="-122"/>
                <a:ea typeface="微软雅黑" panose="020B0503020204020204" pitchFamily="34" charset="-122"/>
              </a:rPr>
              <a:t>VilBERT</a:t>
            </a:r>
            <a:r>
              <a:rPr lang="zh-CN" altLang="en-US" b="0" i="0" dirty="0">
                <a:solidFill>
                  <a:srgbClr val="000000"/>
                </a:solidFill>
                <a:effectLst/>
                <a:latin typeface="微软雅黑" panose="020B0503020204020204" pitchFamily="34" charset="-122"/>
                <a:ea typeface="微软雅黑" panose="020B0503020204020204" pitchFamily="34" charset="-122"/>
              </a:rPr>
              <a:t>的结构如上图所示。图片和文本分别经过两条不同的</a:t>
            </a:r>
            <a:r>
              <a:rPr lang="en-US" altLang="zh-CN" b="0" i="0" dirty="0">
                <a:solidFill>
                  <a:srgbClr val="000000"/>
                </a:solidFill>
                <a:effectLst/>
                <a:latin typeface="微软雅黑" panose="020B0503020204020204" pitchFamily="34" charset="-122"/>
                <a:ea typeface="微软雅黑" panose="020B0503020204020204" pitchFamily="34" charset="-122"/>
              </a:rPr>
              <a:t>stream</a:t>
            </a:r>
            <a:r>
              <a:rPr lang="zh-CN" altLang="en-US" b="0" i="0" dirty="0">
                <a:solidFill>
                  <a:srgbClr val="000000"/>
                </a:solidFill>
                <a:effectLst/>
                <a:latin typeface="微软雅黑" panose="020B0503020204020204" pitchFamily="34" charset="-122"/>
                <a:ea typeface="微软雅黑" panose="020B0503020204020204" pitchFamily="34" charset="-122"/>
              </a:rPr>
              <a:t>进入</a:t>
            </a:r>
            <a:r>
              <a:rPr lang="en-US" altLang="zh-CN" b="0" i="0" dirty="0">
                <a:solidFill>
                  <a:srgbClr val="000000"/>
                </a:solidFill>
                <a:effectLst/>
                <a:latin typeface="微软雅黑" panose="020B0503020204020204" pitchFamily="34" charset="-122"/>
                <a:ea typeface="微软雅黑" panose="020B0503020204020204" pitchFamily="34" charset="-122"/>
              </a:rPr>
              <a:t>co-attentional transformer</a:t>
            </a:r>
            <a:r>
              <a:rPr lang="zh-CN" altLang="en-US" b="0" i="0" dirty="0">
                <a:solidFill>
                  <a:srgbClr val="000000"/>
                </a:solidFill>
                <a:effectLst/>
                <a:latin typeface="微软雅黑" panose="020B0503020204020204" pitchFamily="34" charset="-122"/>
                <a:ea typeface="微软雅黑" panose="020B0503020204020204" pitchFamily="34" charset="-122"/>
              </a:rPr>
              <a:t>层中。</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其中图片经过</a:t>
            </a:r>
            <a:r>
              <a:rPr lang="en-US" altLang="zh-CN" b="0" i="0" dirty="0">
                <a:solidFill>
                  <a:srgbClr val="000000"/>
                </a:solidFill>
                <a:effectLst/>
                <a:latin typeface="微软雅黑" panose="020B0503020204020204" pitchFamily="34" charset="-122"/>
                <a:ea typeface="微软雅黑" panose="020B0503020204020204" pitchFamily="34" charset="-122"/>
              </a:rPr>
              <a:t>Faster R-CNN</a:t>
            </a:r>
            <a:r>
              <a:rPr lang="zh-CN" altLang="en-US" b="0" i="0" dirty="0">
                <a:solidFill>
                  <a:srgbClr val="000000"/>
                </a:solidFill>
                <a:effectLst/>
                <a:latin typeface="微软雅黑" panose="020B0503020204020204" pitchFamily="34" charset="-122"/>
                <a:ea typeface="微软雅黑" panose="020B0503020204020204" pitchFamily="34" charset="-122"/>
              </a:rPr>
              <a:t>生成候选区域提取</a:t>
            </a:r>
            <a:r>
              <a:rPr lang="en-US" altLang="zh-CN" b="0" i="0" dirty="0">
                <a:solidFill>
                  <a:srgbClr val="000000"/>
                </a:solidFill>
                <a:effectLst/>
                <a:latin typeface="微软雅黑" panose="020B0503020204020204" pitchFamily="34" charset="-122"/>
                <a:ea typeface="微软雅黑" panose="020B0503020204020204" pitchFamily="34" charset="-122"/>
              </a:rPr>
              <a:t>feature</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global avg pooling</a:t>
            </a:r>
            <a:r>
              <a:rPr lang="zh-CN" altLang="en-US" b="0" i="0" dirty="0">
                <a:solidFill>
                  <a:srgbClr val="000000"/>
                </a:solidFill>
                <a:effectLst/>
                <a:latin typeface="微软雅黑" panose="020B0503020204020204" pitchFamily="34" charset="-122"/>
                <a:ea typeface="微软雅黑" panose="020B0503020204020204" pitchFamily="34" charset="-122"/>
              </a:rPr>
              <a:t>后</a:t>
            </a:r>
            <a:r>
              <a:rPr lang="en-US" altLang="zh-CN" b="0" i="0" dirty="0">
                <a:solidFill>
                  <a:srgbClr val="000000"/>
                </a:solidFill>
                <a:effectLst/>
                <a:latin typeface="微软雅黑" panose="020B0503020204020204" pitchFamily="34" charset="-122"/>
                <a:ea typeface="微软雅黑" panose="020B0503020204020204" pitchFamily="34" charset="-122"/>
              </a:rPr>
              <a:t>(v1,v2,…,</a:t>
            </a:r>
            <a:r>
              <a:rPr lang="en-US" altLang="zh-CN" b="0" i="0" dirty="0" err="1">
                <a:solidFill>
                  <a:srgbClr val="000000"/>
                </a:solidFill>
                <a:effectLst/>
                <a:latin typeface="微软雅黑" panose="020B0503020204020204" pitchFamily="34" charset="-122"/>
                <a:ea typeface="微软雅黑" panose="020B0503020204020204" pitchFamily="34" charset="-122"/>
              </a:rPr>
              <a:t>vT</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送入</a:t>
            </a:r>
            <a:r>
              <a:rPr lang="en-US" altLang="zh-CN" b="0" i="0" dirty="0">
                <a:solidFill>
                  <a:srgbClr val="000000"/>
                </a:solidFill>
                <a:effectLst/>
                <a:latin typeface="微软雅黑" panose="020B0503020204020204" pitchFamily="34" charset="-122"/>
                <a:ea typeface="微软雅黑" panose="020B0503020204020204" pitchFamily="34" charset="-122"/>
              </a:rPr>
              <a:t>Embed</a:t>
            </a:r>
            <a:r>
              <a:rPr lang="zh-CN" altLang="en-US" b="0" i="0" dirty="0">
                <a:solidFill>
                  <a:srgbClr val="000000"/>
                </a:solidFill>
                <a:effectLst/>
                <a:latin typeface="微软雅黑" panose="020B0503020204020204" pitchFamily="34" charset="-122"/>
                <a:ea typeface="微软雅黑" panose="020B0503020204020204" pitchFamily="34" charset="-122"/>
              </a:rPr>
              <a:t>生成</a:t>
            </a:r>
            <a:r>
              <a:rPr lang="en-US" altLang="zh-CN" b="0" i="0" dirty="0">
                <a:solidFill>
                  <a:srgbClr val="000000"/>
                </a:solidFill>
                <a:effectLst/>
                <a:latin typeface="微软雅黑" panose="020B0503020204020204" pitchFamily="34" charset="-122"/>
                <a:ea typeface="微软雅黑" panose="020B0503020204020204" pitchFamily="34" charset="-122"/>
              </a:rPr>
              <a:t>embedding</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而文本则在生成</a:t>
            </a:r>
            <a:r>
              <a:rPr lang="en-US" altLang="zh-CN" b="0" i="0" dirty="0">
                <a:solidFill>
                  <a:srgbClr val="000000"/>
                </a:solidFill>
                <a:effectLst/>
                <a:latin typeface="微软雅黑" panose="020B0503020204020204" pitchFamily="34" charset="-122"/>
                <a:ea typeface="微软雅黑" panose="020B0503020204020204" pitchFamily="34" charset="-122"/>
              </a:rPr>
              <a:t>embedding</a:t>
            </a:r>
            <a:r>
              <a:rPr lang="zh-CN" altLang="en-US" b="0" i="0" dirty="0">
                <a:solidFill>
                  <a:srgbClr val="000000"/>
                </a:solidFill>
                <a:effectLst/>
                <a:latin typeface="微软雅黑" panose="020B0503020204020204" pitchFamily="34" charset="-122"/>
                <a:ea typeface="微软雅黑" panose="020B0503020204020204" pitchFamily="34" charset="-122"/>
              </a:rPr>
              <a:t>后经过了额外的几个</a:t>
            </a:r>
            <a:r>
              <a:rPr lang="en-US" altLang="zh-CN" b="0" i="0" dirty="0">
                <a:solidFill>
                  <a:srgbClr val="000000"/>
                </a:solidFill>
                <a:effectLst/>
                <a:latin typeface="微软雅黑" panose="020B0503020204020204" pitchFamily="34" charset="-122"/>
                <a:ea typeface="微软雅黑" panose="020B0503020204020204" pitchFamily="34" charset="-122"/>
              </a:rPr>
              <a:t>Transformer</a:t>
            </a:r>
            <a:r>
              <a:rPr lang="zh-CN" altLang="en-US" b="0" i="0" dirty="0">
                <a:solidFill>
                  <a:srgbClr val="000000"/>
                </a:solidFill>
                <a:effectLst/>
                <a:latin typeface="微软雅黑" panose="020B0503020204020204" pitchFamily="34" charset="-122"/>
                <a:ea typeface="微软雅黑" panose="020B0503020204020204" pitchFamily="34" charset="-122"/>
              </a:rPr>
              <a:t>层。这是因为文本经过</a:t>
            </a:r>
            <a:r>
              <a:rPr lang="en-US" altLang="zh-CN" b="0" i="0" dirty="0">
                <a:solidFill>
                  <a:srgbClr val="000000"/>
                </a:solidFill>
                <a:effectLst/>
                <a:latin typeface="微软雅黑" panose="020B0503020204020204" pitchFamily="34" charset="-122"/>
                <a:ea typeface="微软雅黑" panose="020B0503020204020204" pitchFamily="34" charset="-122"/>
              </a:rPr>
              <a:t>Faster R-CNN</a:t>
            </a:r>
            <a:r>
              <a:rPr lang="zh-CN" altLang="en-US" b="0" i="0" dirty="0">
                <a:solidFill>
                  <a:srgbClr val="000000"/>
                </a:solidFill>
                <a:effectLst/>
                <a:latin typeface="微软雅黑" panose="020B0503020204020204" pitchFamily="34" charset="-122"/>
                <a:ea typeface="微软雅黑" panose="020B0503020204020204" pitchFamily="34" charset="-122"/>
              </a:rPr>
              <a:t>后提取的特征已经是比较有较高层次，而文本的</a:t>
            </a:r>
            <a:r>
              <a:rPr lang="en-US" altLang="zh-CN" b="0" i="0" dirty="0">
                <a:solidFill>
                  <a:srgbClr val="000000"/>
                </a:solidFill>
                <a:effectLst/>
                <a:latin typeface="微软雅黑" panose="020B0503020204020204" pitchFamily="34" charset="-122"/>
                <a:ea typeface="微软雅黑" panose="020B0503020204020204" pitchFamily="34" charset="-122"/>
              </a:rPr>
              <a:t>embedding</a:t>
            </a:r>
            <a:r>
              <a:rPr lang="zh-CN" altLang="en-US" b="0" i="0" dirty="0">
                <a:solidFill>
                  <a:srgbClr val="000000"/>
                </a:solidFill>
                <a:effectLst/>
                <a:latin typeface="微软雅黑" panose="020B0503020204020204" pitchFamily="34" charset="-122"/>
                <a:ea typeface="微软雅黑" panose="020B0503020204020204" pitchFamily="34" charset="-122"/>
              </a:rPr>
              <a:t>需要通过</a:t>
            </a:r>
            <a:r>
              <a:rPr lang="en-US" altLang="zh-CN" b="0" i="0" dirty="0">
                <a:solidFill>
                  <a:srgbClr val="000000"/>
                </a:solidFill>
                <a:effectLst/>
                <a:latin typeface="微软雅黑" panose="020B0503020204020204" pitchFamily="34" charset="-122"/>
                <a:ea typeface="微软雅黑" panose="020B0503020204020204" pitchFamily="34" charset="-122"/>
              </a:rPr>
              <a:t>Transformer</a:t>
            </a:r>
            <a:r>
              <a:rPr lang="zh-CN" altLang="en-US" b="0" i="0" dirty="0">
                <a:solidFill>
                  <a:srgbClr val="000000"/>
                </a:solidFill>
                <a:effectLst/>
                <a:latin typeface="微软雅黑" panose="020B0503020204020204" pitchFamily="34" charset="-122"/>
                <a:ea typeface="微软雅黑" panose="020B0503020204020204" pitchFamily="34" charset="-122"/>
              </a:rPr>
              <a:t>来生成上下文之间的联系（</a:t>
            </a:r>
            <a:r>
              <a:rPr lang="en-US" altLang="zh-CN" b="0" i="0" dirty="0">
                <a:solidFill>
                  <a:srgbClr val="000000"/>
                </a:solidFill>
                <a:effectLst/>
                <a:latin typeface="微软雅黑" panose="020B0503020204020204" pitchFamily="34" charset="-122"/>
                <a:ea typeface="微软雅黑" panose="020B0503020204020204" pitchFamily="34" charset="-122"/>
              </a:rPr>
              <a:t>context-aggregation</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12</a:t>
            </a:fld>
            <a:endParaRPr kumimoji="1" lang="zh-CN" altLang="en-US"/>
          </a:p>
        </p:txBody>
      </p:sp>
    </p:spTree>
    <p:extLst>
      <p:ext uri="{BB962C8B-B14F-4D97-AF65-F5344CB8AC3E}">
        <p14:creationId xmlns:p14="http://schemas.microsoft.com/office/powerpoint/2010/main" val="2455420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左侧是传统的</a:t>
            </a:r>
            <a:r>
              <a:rPr lang="en-US" altLang="zh-CN" b="0" i="0" dirty="0">
                <a:solidFill>
                  <a:srgbClr val="000000"/>
                </a:solidFill>
                <a:effectLst/>
                <a:latin typeface="微软雅黑" panose="020B0503020204020204" pitchFamily="34" charset="-122"/>
                <a:ea typeface="微软雅黑" panose="020B0503020204020204" pitchFamily="34" charset="-122"/>
              </a:rPr>
              <a:t>Transformer</a:t>
            </a:r>
            <a:r>
              <a:rPr lang="zh-CN" altLang="en-US" b="0" i="0" dirty="0">
                <a:solidFill>
                  <a:srgbClr val="000000"/>
                </a:solidFill>
                <a:effectLst/>
                <a:latin typeface="微软雅黑" panose="020B0503020204020204" pitchFamily="34" charset="-122"/>
                <a:ea typeface="微软雅黑" panose="020B0503020204020204" pitchFamily="34" charset="-122"/>
              </a:rPr>
              <a:t>层，而在右侧的</a:t>
            </a:r>
            <a:r>
              <a:rPr lang="en-US" altLang="zh-CN" b="0" i="0" dirty="0">
                <a:solidFill>
                  <a:srgbClr val="000000"/>
                </a:solidFill>
                <a:effectLst/>
                <a:latin typeface="微软雅黑" panose="020B0503020204020204" pitchFamily="34" charset="-122"/>
                <a:ea typeface="微软雅黑" panose="020B0503020204020204" pitchFamily="34" charset="-122"/>
              </a:rPr>
              <a:t>co-attention transformer</a:t>
            </a:r>
            <a:r>
              <a:rPr lang="zh-CN" altLang="en-US" b="0" i="0" dirty="0">
                <a:solidFill>
                  <a:srgbClr val="000000"/>
                </a:solidFill>
                <a:effectLst/>
                <a:latin typeface="微软雅黑" panose="020B0503020204020204" pitchFamily="34" charset="-122"/>
                <a:ea typeface="微软雅黑" panose="020B0503020204020204" pitchFamily="34" charset="-122"/>
              </a:rPr>
              <a:t>中，视觉和语言两条</a:t>
            </a:r>
            <a:r>
              <a:rPr lang="en-US" altLang="zh-CN" b="0" i="0" dirty="0">
                <a:solidFill>
                  <a:srgbClr val="000000"/>
                </a:solidFill>
                <a:effectLst/>
                <a:latin typeface="微软雅黑" panose="020B0503020204020204" pitchFamily="34" charset="-122"/>
                <a:ea typeface="微软雅黑" panose="020B0503020204020204" pitchFamily="34" charset="-122"/>
              </a:rPr>
              <a:t>stream</a:t>
            </a:r>
            <a:r>
              <a:rPr lang="zh-CN" altLang="en-US" b="0" i="0" dirty="0">
                <a:solidFill>
                  <a:srgbClr val="000000"/>
                </a:solidFill>
                <a:effectLst/>
                <a:latin typeface="微软雅黑" panose="020B0503020204020204" pitchFamily="34" charset="-122"/>
                <a:ea typeface="微软雅黑" panose="020B0503020204020204" pitchFamily="34" charset="-122"/>
              </a:rPr>
              <a:t>分别使用了自己的</a:t>
            </a:r>
            <a:r>
              <a:rPr lang="en-US" altLang="zh-CN" b="0" i="0" dirty="0">
                <a:solidFill>
                  <a:srgbClr val="000000"/>
                </a:solidFill>
                <a:effectLst/>
                <a:latin typeface="微软雅黑" panose="020B0503020204020204" pitchFamily="34" charset="-122"/>
                <a:ea typeface="微软雅黑" panose="020B0503020204020204" pitchFamily="34" charset="-122"/>
              </a:rPr>
              <a:t>query</a:t>
            </a:r>
            <a:r>
              <a:rPr lang="zh-CN" altLang="en-US" b="0" i="0" dirty="0">
                <a:solidFill>
                  <a:srgbClr val="000000"/>
                </a:solidFill>
                <a:effectLst/>
                <a:latin typeface="微软雅黑" panose="020B0503020204020204" pitchFamily="34" charset="-122"/>
                <a:ea typeface="微软雅黑" panose="020B0503020204020204" pitchFamily="34" charset="-122"/>
              </a:rPr>
              <a:t>和来自另一边的</a:t>
            </a:r>
            <a:r>
              <a:rPr lang="en-US" altLang="zh-CN" b="0" i="0" dirty="0">
                <a:solidFill>
                  <a:srgbClr val="000000"/>
                </a:solidFill>
                <a:effectLst/>
                <a:latin typeface="微软雅黑" panose="020B0503020204020204" pitchFamily="34" charset="-122"/>
                <a:ea typeface="微软雅黑" panose="020B0503020204020204" pitchFamily="34" charset="-122"/>
              </a:rPr>
              <a:t>key</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value</a:t>
            </a:r>
            <a:r>
              <a:rPr lang="zh-CN" altLang="en-US" b="0" i="0" dirty="0">
                <a:solidFill>
                  <a:srgbClr val="000000"/>
                </a:solidFill>
                <a:effectLst/>
                <a:latin typeface="微软雅黑" panose="020B0503020204020204" pitchFamily="34" charset="-122"/>
                <a:ea typeface="微软雅黑" panose="020B0503020204020204" pitchFamily="34" charset="-122"/>
              </a:rPr>
              <a:t>向量，这就使得在通过</a:t>
            </a:r>
            <a:r>
              <a:rPr lang="en-US" altLang="zh-CN" b="0" i="0" dirty="0">
                <a:solidFill>
                  <a:srgbClr val="000000"/>
                </a:solidFill>
                <a:effectLst/>
                <a:latin typeface="微软雅黑" panose="020B0503020204020204" pitchFamily="34" charset="-122"/>
                <a:ea typeface="微软雅黑" panose="020B0503020204020204" pitchFamily="34" charset="-122"/>
              </a:rPr>
              <a:t>attention</a:t>
            </a:r>
            <a:r>
              <a:rPr lang="zh-CN" altLang="en-US" b="0" i="0" dirty="0">
                <a:solidFill>
                  <a:srgbClr val="000000"/>
                </a:solidFill>
                <a:effectLst/>
                <a:latin typeface="微软雅黑" panose="020B0503020204020204" pitchFamily="34" charset="-122"/>
                <a:ea typeface="微软雅黑" panose="020B0503020204020204" pitchFamily="34" charset="-122"/>
              </a:rPr>
              <a:t>产生文本特征时可以嵌入相应的视觉信息，反之亦然</a:t>
            </a:r>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13</a:t>
            </a:fld>
            <a:endParaRPr kumimoji="1" lang="zh-CN" altLang="en-US"/>
          </a:p>
        </p:txBody>
      </p:sp>
    </p:spTree>
    <p:extLst>
      <p:ext uri="{BB962C8B-B14F-4D97-AF65-F5344CB8AC3E}">
        <p14:creationId xmlns:p14="http://schemas.microsoft.com/office/powerpoint/2010/main" val="706952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如图</a:t>
            </a:r>
            <a:r>
              <a:rPr lang="en-US" altLang="zh-CN" b="0" i="0" dirty="0">
                <a:solidFill>
                  <a:srgbClr val="121212"/>
                </a:solidFill>
                <a:effectLst/>
                <a:latin typeface="-apple-system"/>
              </a:rPr>
              <a:t>(a)</a:t>
            </a:r>
            <a:r>
              <a:rPr lang="zh-CN" altLang="en-US" b="0" i="0" dirty="0">
                <a:solidFill>
                  <a:srgbClr val="121212"/>
                </a:solidFill>
                <a:effectLst/>
                <a:latin typeface="-apple-system"/>
              </a:rPr>
              <a:t>中所示，遮蔽输入的</a:t>
            </a:r>
            <a:r>
              <a:rPr lang="en-US" altLang="zh-CN" b="0" i="0" dirty="0">
                <a:solidFill>
                  <a:srgbClr val="121212"/>
                </a:solidFill>
                <a:effectLst/>
                <a:latin typeface="-apple-system"/>
              </a:rPr>
              <a:t>15%</a:t>
            </a:r>
            <a:r>
              <a:rPr lang="zh-CN" altLang="en-US" b="0" i="0" dirty="0">
                <a:solidFill>
                  <a:srgbClr val="121212"/>
                </a:solidFill>
                <a:effectLst/>
                <a:latin typeface="-apple-system"/>
              </a:rPr>
              <a:t>，遮蔽的可能是图片，也可能是文字，用剩余部分对其进行预测，遮蔽图片时有</a:t>
            </a:r>
            <a:r>
              <a:rPr lang="en-US" altLang="zh-CN" b="0" i="0" dirty="0">
                <a:solidFill>
                  <a:srgbClr val="121212"/>
                </a:solidFill>
                <a:effectLst/>
                <a:latin typeface="-apple-system"/>
              </a:rPr>
              <a:t>90%</a:t>
            </a:r>
            <a:r>
              <a:rPr lang="zh-CN" altLang="en-US" b="0" i="0" dirty="0">
                <a:solidFill>
                  <a:srgbClr val="121212"/>
                </a:solidFill>
                <a:effectLst/>
                <a:latin typeface="-apple-system"/>
              </a:rPr>
              <a:t>的情况用</a:t>
            </a:r>
            <a:r>
              <a:rPr lang="en-US" altLang="zh-CN" b="0" i="0" dirty="0">
                <a:solidFill>
                  <a:srgbClr val="121212"/>
                </a:solidFill>
                <a:effectLst/>
                <a:latin typeface="-apple-system"/>
              </a:rPr>
              <a:t>0</a:t>
            </a:r>
            <a:r>
              <a:rPr lang="zh-CN" altLang="en-US" b="0" i="0" dirty="0">
                <a:solidFill>
                  <a:srgbClr val="121212"/>
                </a:solidFill>
                <a:effectLst/>
                <a:latin typeface="-apple-system"/>
              </a:rPr>
              <a:t>填充，</a:t>
            </a:r>
            <a:r>
              <a:rPr lang="en-US" altLang="zh-CN" b="0" i="0" dirty="0">
                <a:solidFill>
                  <a:srgbClr val="121212"/>
                </a:solidFill>
                <a:effectLst/>
                <a:latin typeface="-apple-system"/>
              </a:rPr>
              <a:t>10%</a:t>
            </a:r>
            <a:r>
              <a:rPr lang="zh-CN" altLang="en-US" b="0" i="0" dirty="0">
                <a:solidFill>
                  <a:srgbClr val="121212"/>
                </a:solidFill>
                <a:effectLst/>
                <a:latin typeface="-apple-system"/>
              </a:rPr>
              <a:t>的情况下该区域不变，模型根据语义预测图片区域的分布，使用最小化</a:t>
            </a:r>
            <a:r>
              <a:rPr lang="en-US" altLang="zh-CN" b="0" i="0" dirty="0">
                <a:solidFill>
                  <a:srgbClr val="121212"/>
                </a:solidFill>
                <a:effectLst/>
                <a:latin typeface="-apple-system"/>
              </a:rPr>
              <a:t>KL</a:t>
            </a:r>
            <a:r>
              <a:rPr lang="zh-CN" altLang="en-US" b="0" i="0" dirty="0">
                <a:solidFill>
                  <a:srgbClr val="121212"/>
                </a:solidFill>
                <a:effectLst/>
                <a:latin typeface="-apple-system"/>
              </a:rPr>
              <a:t>距离方法衡量预测的分布和真实分布的关系，这是由于语言常常能反应图片的高级语义，但无法描述精确的信息。</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如图</a:t>
            </a:r>
            <a:r>
              <a:rPr lang="en-US" altLang="zh-CN" b="0" i="0" dirty="0">
                <a:solidFill>
                  <a:srgbClr val="121212"/>
                </a:solidFill>
                <a:effectLst/>
                <a:latin typeface="-apple-system"/>
              </a:rPr>
              <a:t>(b)</a:t>
            </a:r>
            <a:r>
              <a:rPr lang="zh-CN" altLang="en-US" b="0" i="0" dirty="0">
                <a:solidFill>
                  <a:srgbClr val="121212"/>
                </a:solidFill>
                <a:effectLst/>
                <a:latin typeface="-apple-system"/>
              </a:rPr>
              <a:t>中所示，在匹配任务中，模型的输入是</a:t>
            </a:r>
            <a:r>
              <a:rPr lang="en-US" altLang="zh-CN" b="0" i="0" dirty="0">
                <a:solidFill>
                  <a:srgbClr val="121212"/>
                </a:solidFill>
                <a:effectLst/>
                <a:latin typeface="-apple-system"/>
              </a:rPr>
              <a:t>{IMG,v1, . . . , vT,CLS,w1, . . . , </a:t>
            </a:r>
            <a:r>
              <a:rPr lang="en-US" altLang="zh-CN" b="0" i="0" dirty="0" err="1">
                <a:solidFill>
                  <a:srgbClr val="121212"/>
                </a:solidFill>
                <a:effectLst/>
                <a:latin typeface="-apple-system"/>
              </a:rPr>
              <a:t>wT,SEP</a:t>
            </a:r>
            <a:r>
              <a:rPr lang="en-US" altLang="zh-CN" b="0" i="0" dirty="0">
                <a:solidFill>
                  <a:srgbClr val="121212"/>
                </a:solidFill>
                <a:effectLst/>
                <a:latin typeface="-apple-system"/>
              </a:rPr>
              <a:t>}</a:t>
            </a:r>
            <a:r>
              <a:rPr lang="zh-CN" altLang="en-US" b="0" i="0" dirty="0">
                <a:solidFill>
                  <a:srgbClr val="121212"/>
                </a:solidFill>
                <a:effectLst/>
                <a:latin typeface="-apple-system"/>
              </a:rPr>
              <a:t>，当文字描述的是图片内容时，将</a:t>
            </a:r>
            <a:r>
              <a:rPr lang="en-US" altLang="zh-CN" b="0" i="0" dirty="0" err="1">
                <a:solidFill>
                  <a:srgbClr val="121212"/>
                </a:solidFill>
                <a:effectLst/>
                <a:latin typeface="-apple-system"/>
              </a:rPr>
              <a:t>hIMG</a:t>
            </a:r>
            <a:r>
              <a:rPr lang="zh-CN" altLang="en-US" b="0" i="0" dirty="0">
                <a:solidFill>
                  <a:srgbClr val="121212"/>
                </a:solidFill>
                <a:effectLst/>
                <a:latin typeface="-apple-system"/>
              </a:rPr>
              <a:t>和</a:t>
            </a:r>
            <a:r>
              <a:rPr lang="en-US" altLang="zh-CN" b="0" i="0" dirty="0" err="1">
                <a:solidFill>
                  <a:srgbClr val="121212"/>
                </a:solidFill>
                <a:effectLst/>
                <a:latin typeface="-apple-system"/>
              </a:rPr>
              <a:t>hCLS</a:t>
            </a:r>
            <a:r>
              <a:rPr lang="zh-CN" altLang="en-US" b="0" i="0" dirty="0">
                <a:solidFill>
                  <a:srgbClr val="121212"/>
                </a:solidFill>
                <a:effectLst/>
                <a:latin typeface="-apple-system"/>
              </a:rPr>
              <a:t>作为文字和图片的整体表示，计算</a:t>
            </a:r>
            <a:r>
              <a:rPr lang="en-US" altLang="zh-CN" b="0" i="0" dirty="0" err="1">
                <a:solidFill>
                  <a:srgbClr val="121212"/>
                </a:solidFill>
                <a:effectLst/>
                <a:latin typeface="-apple-system"/>
              </a:rPr>
              <a:t>hv</a:t>
            </a:r>
            <a:r>
              <a:rPr lang="zh-CN" altLang="en-US" b="0" i="0" dirty="0">
                <a:solidFill>
                  <a:srgbClr val="121212"/>
                </a:solidFill>
                <a:effectLst/>
                <a:latin typeface="-apple-system"/>
              </a:rPr>
              <a:t>与</a:t>
            </a:r>
            <a:r>
              <a:rPr lang="en-US" altLang="zh-CN" b="0" i="0" dirty="0" err="1">
                <a:solidFill>
                  <a:srgbClr val="121212"/>
                </a:solidFill>
                <a:effectLst/>
                <a:latin typeface="-apple-system"/>
              </a:rPr>
              <a:t>hw</a:t>
            </a:r>
            <a:r>
              <a:rPr lang="zh-CN" altLang="en-US" b="0" i="0" dirty="0">
                <a:solidFill>
                  <a:srgbClr val="121212"/>
                </a:solidFill>
                <a:effectLst/>
                <a:latin typeface="-apple-system"/>
              </a:rPr>
              <a:t>相乘的结果（点乘计算</a:t>
            </a:r>
            <a:r>
              <a:rPr lang="en-US" altLang="zh-CN" b="0" i="0" dirty="0">
                <a:solidFill>
                  <a:srgbClr val="121212"/>
                </a:solidFill>
                <a:effectLst/>
                <a:latin typeface="-apple-system"/>
              </a:rPr>
              <a:t>cosine</a:t>
            </a:r>
            <a:r>
              <a:rPr lang="zh-CN" altLang="en-US" b="0" i="0" dirty="0">
                <a:solidFill>
                  <a:srgbClr val="121212"/>
                </a:solidFill>
                <a:effectLst/>
                <a:latin typeface="-apple-system"/>
              </a:rPr>
              <a:t>距离）并学习一个线性层判断二者最终是否匹配，预训练的数据集中仅存在图片和标题对，因此将其它的标题与图片配对生成反例</a:t>
            </a:r>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14</a:t>
            </a:fld>
            <a:endParaRPr kumimoji="1" lang="zh-CN" altLang="en-US"/>
          </a:p>
        </p:txBody>
      </p:sp>
    </p:spTree>
    <p:extLst>
      <p:ext uri="{BB962C8B-B14F-4D97-AF65-F5344CB8AC3E}">
        <p14:creationId xmlns:p14="http://schemas.microsoft.com/office/powerpoint/2010/main" val="3393803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Table1</a:t>
            </a:r>
            <a:r>
              <a:rPr lang="zh-CN" altLang="en-US" b="0" i="0" dirty="0">
                <a:solidFill>
                  <a:srgbClr val="000000"/>
                </a:solidFill>
                <a:effectLst/>
                <a:latin typeface="微软雅黑" panose="020B0503020204020204" pitchFamily="34" charset="-122"/>
                <a:ea typeface="微软雅黑" panose="020B0503020204020204" pitchFamily="34" charset="-122"/>
              </a:rPr>
              <a:t>在几个下游任务上对比了</a:t>
            </a:r>
            <a:r>
              <a:rPr lang="en-US" altLang="zh-CN" b="0" i="0" dirty="0" err="1">
                <a:solidFill>
                  <a:srgbClr val="000000"/>
                </a:solidFill>
                <a:effectLst/>
                <a:latin typeface="微软雅黑" panose="020B0503020204020204" pitchFamily="34" charset="-122"/>
                <a:ea typeface="微软雅黑" panose="020B0503020204020204" pitchFamily="34" charset="-122"/>
              </a:rPr>
              <a:t>ViLBERT</a:t>
            </a:r>
            <a:r>
              <a:rPr lang="zh-CN" altLang="en-US" b="0" i="0" dirty="0">
                <a:solidFill>
                  <a:srgbClr val="000000"/>
                </a:solidFill>
                <a:effectLst/>
                <a:latin typeface="微软雅黑" panose="020B0503020204020204" pitchFamily="34" charset="-122"/>
                <a:ea typeface="微软雅黑" panose="020B0503020204020204" pitchFamily="34" charset="-122"/>
              </a:rPr>
              <a:t>与其他视觉</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语言预训练模型的效果。</a:t>
            </a:r>
            <a:r>
              <a:rPr lang="en-US" altLang="zh-CN" b="0" i="0" dirty="0">
                <a:solidFill>
                  <a:srgbClr val="000000"/>
                </a:solidFill>
                <a:effectLst/>
                <a:latin typeface="微软雅黑" panose="020B0503020204020204" pitchFamily="34" charset="-122"/>
                <a:ea typeface="微软雅黑" panose="020B0503020204020204" pitchFamily="34" charset="-122"/>
              </a:rPr>
              <a:t>single stream</a:t>
            </a:r>
            <a:r>
              <a:rPr lang="zh-CN" altLang="en-US" b="0" i="0" dirty="0">
                <a:solidFill>
                  <a:srgbClr val="000000"/>
                </a:solidFill>
                <a:effectLst/>
                <a:latin typeface="微软雅黑" panose="020B0503020204020204" pitchFamily="34" charset="-122"/>
                <a:ea typeface="微软雅黑" panose="020B0503020204020204" pitchFamily="34" charset="-122"/>
              </a:rPr>
              <a:t>代表图片与文字经过同一个</a:t>
            </a:r>
            <a:r>
              <a:rPr lang="en-US" altLang="zh-CN" b="0" i="0" dirty="0">
                <a:solidFill>
                  <a:srgbClr val="000000"/>
                </a:solidFill>
                <a:effectLst/>
                <a:latin typeface="微软雅黑" panose="020B0503020204020204" pitchFamily="34" charset="-122"/>
                <a:ea typeface="微软雅黑" panose="020B0503020204020204" pitchFamily="34" charset="-122"/>
              </a:rPr>
              <a:t>stream</a:t>
            </a:r>
            <a:r>
              <a:rPr lang="zh-CN" altLang="en-US" b="0" i="0" dirty="0">
                <a:solidFill>
                  <a:srgbClr val="000000"/>
                </a:solidFill>
                <a:effectLst/>
                <a:latin typeface="微软雅黑" panose="020B0503020204020204" pitchFamily="34" charset="-122"/>
                <a:ea typeface="微软雅黑" panose="020B0503020204020204" pitchFamily="34" charset="-122"/>
              </a:rPr>
              <a:t>的模型。右上角的十字符号代表未进行预训练。</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err="1">
                <a:solidFill>
                  <a:srgbClr val="000000"/>
                </a:solidFill>
                <a:effectLst/>
                <a:latin typeface="微软雅黑" panose="020B0503020204020204" pitchFamily="34" charset="-122"/>
                <a:ea typeface="微软雅黑" panose="020B0503020204020204" pitchFamily="34" charset="-122"/>
              </a:rPr>
              <a:t>RefCOCO</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：在给定自然语言表述下，定位图像区域</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最右侧的</a:t>
            </a:r>
            <a:r>
              <a:rPr lang="en-US" altLang="zh-CN" b="0" i="0" dirty="0">
                <a:solidFill>
                  <a:srgbClr val="000000"/>
                </a:solidFill>
                <a:effectLst/>
                <a:latin typeface="微软雅黑" panose="020B0503020204020204" pitchFamily="34" charset="-122"/>
                <a:ea typeface="微软雅黑" panose="020B0503020204020204" pitchFamily="34" charset="-122"/>
              </a:rPr>
              <a:t>ZS Image Retrieval(zero-shot image retrieval)</a:t>
            </a:r>
            <a:r>
              <a:rPr lang="zh-CN" altLang="en-US" b="0" i="0" dirty="0">
                <a:solidFill>
                  <a:srgbClr val="000000"/>
                </a:solidFill>
                <a:effectLst/>
                <a:latin typeface="微软雅黑" panose="020B0503020204020204" pitchFamily="34" charset="-122"/>
                <a:ea typeface="微软雅黑" panose="020B0503020204020204" pitchFamily="34" charset="-122"/>
              </a:rPr>
              <a:t>是经过预训练但未经过微调的模型用于图片检索任务。可以看到，经过预训练的</a:t>
            </a:r>
            <a:r>
              <a:rPr lang="en-US" altLang="zh-CN" b="0" i="0" dirty="0" err="1">
                <a:solidFill>
                  <a:srgbClr val="000000"/>
                </a:solidFill>
                <a:effectLst/>
                <a:latin typeface="微软雅黑" panose="020B0503020204020204" pitchFamily="34" charset="-122"/>
                <a:ea typeface="微软雅黑" panose="020B0503020204020204" pitchFamily="34" charset="-122"/>
              </a:rPr>
              <a:t>ViLBERT</a:t>
            </a:r>
            <a:r>
              <a:rPr lang="zh-CN" altLang="en-US" b="0" i="0" dirty="0">
                <a:solidFill>
                  <a:srgbClr val="000000"/>
                </a:solidFill>
                <a:effectLst/>
                <a:latin typeface="微软雅黑" panose="020B0503020204020204" pitchFamily="34" charset="-122"/>
                <a:ea typeface="微软雅黑" panose="020B0503020204020204" pitchFamily="34" charset="-122"/>
              </a:rPr>
              <a:t>对于上述几个下游任务都有不错的效果。</a:t>
            </a:r>
            <a:endParaRPr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15</a:t>
            </a:fld>
            <a:endParaRPr kumimoji="1" lang="zh-CN" altLang="en-US"/>
          </a:p>
        </p:txBody>
      </p:sp>
    </p:spTree>
    <p:extLst>
      <p:ext uri="{BB962C8B-B14F-4D97-AF65-F5344CB8AC3E}">
        <p14:creationId xmlns:p14="http://schemas.microsoft.com/office/powerpoint/2010/main" val="566711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Tabel2 </a:t>
            </a:r>
            <a:r>
              <a:rPr lang="zh-CN" altLang="en-US" b="0" i="0" dirty="0">
                <a:solidFill>
                  <a:srgbClr val="000000"/>
                </a:solidFill>
                <a:effectLst/>
                <a:latin typeface="微软雅黑" panose="020B0503020204020204" pitchFamily="34" charset="-122"/>
                <a:ea typeface="微软雅黑" panose="020B0503020204020204" pitchFamily="34" charset="-122"/>
              </a:rPr>
              <a:t>对各个任务下</a:t>
            </a:r>
            <a:r>
              <a:rPr lang="en-US" altLang="zh-CN" b="0" i="0" dirty="0" err="1">
                <a:solidFill>
                  <a:srgbClr val="000000"/>
                </a:solidFill>
                <a:effectLst/>
                <a:latin typeface="微软雅黑" panose="020B0503020204020204" pitchFamily="34" charset="-122"/>
                <a:ea typeface="微软雅黑" panose="020B0503020204020204" pitchFamily="34" charset="-122"/>
              </a:rPr>
              <a:t>ViLBERT</a:t>
            </a:r>
            <a:r>
              <a:rPr lang="zh-CN" altLang="en-US" b="0" i="0" dirty="0">
                <a:solidFill>
                  <a:srgbClr val="000000"/>
                </a:solidFill>
                <a:effectLst/>
                <a:latin typeface="微软雅黑" panose="020B0503020204020204" pitchFamily="34" charset="-122"/>
                <a:ea typeface="微软雅黑" panose="020B0503020204020204" pitchFamily="34" charset="-122"/>
              </a:rPr>
              <a:t>达到最好效果所需的</a:t>
            </a:r>
            <a:r>
              <a:rPr lang="en-US" altLang="zh-CN" b="0" i="0" dirty="0">
                <a:solidFill>
                  <a:srgbClr val="000000"/>
                </a:solidFill>
                <a:effectLst/>
                <a:latin typeface="微软雅黑" panose="020B0503020204020204" pitchFamily="34" charset="-122"/>
                <a:ea typeface="微软雅黑" panose="020B0503020204020204" pitchFamily="34" charset="-122"/>
              </a:rPr>
              <a:t>TRM</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Co-TRM</a:t>
            </a:r>
            <a:r>
              <a:rPr lang="zh-CN" altLang="en-US" b="0" i="0" dirty="0">
                <a:solidFill>
                  <a:srgbClr val="000000"/>
                </a:solidFill>
                <a:effectLst/>
                <a:latin typeface="微软雅黑" panose="020B0503020204020204" pitchFamily="34" charset="-122"/>
                <a:ea typeface="微软雅黑" panose="020B0503020204020204" pitchFamily="34" charset="-122"/>
              </a:rPr>
              <a:t>层数进行了实验，实验表明</a:t>
            </a:r>
            <a:r>
              <a:rPr lang="en-US" altLang="zh-CN" b="0" i="0" dirty="0">
                <a:solidFill>
                  <a:srgbClr val="000000"/>
                </a:solidFill>
                <a:effectLst/>
                <a:latin typeface="微软雅黑" panose="020B0503020204020204" pitchFamily="34" charset="-122"/>
                <a:ea typeface="微软雅黑" panose="020B0503020204020204" pitchFamily="34" charset="-122"/>
              </a:rPr>
              <a:t>VQA</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VCR</a:t>
            </a:r>
            <a:r>
              <a:rPr lang="zh-CN" altLang="en-US" b="0" i="0" dirty="0">
                <a:solidFill>
                  <a:srgbClr val="000000"/>
                </a:solidFill>
                <a:effectLst/>
                <a:latin typeface="微软雅黑" panose="020B0503020204020204" pitchFamily="34" charset="-122"/>
                <a:ea typeface="微软雅黑" panose="020B0503020204020204" pitchFamily="34" charset="-122"/>
              </a:rPr>
              <a:t>需要的层数较少，而其余任务则是准确率大致上随层数增大而增加</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a:solidFill>
                  <a:srgbClr val="000000"/>
                </a:solidFill>
                <a:effectLst/>
                <a:latin typeface="微软雅黑" panose="020B0503020204020204" pitchFamily="34" charset="-122"/>
                <a:ea typeface="微软雅黑" panose="020B0503020204020204" pitchFamily="34" charset="-122"/>
              </a:rPr>
              <a:t>Tabel3 </a:t>
            </a:r>
            <a:r>
              <a:rPr lang="zh-CN" altLang="en-US" b="0" i="0">
                <a:solidFill>
                  <a:srgbClr val="000000"/>
                </a:solidFill>
                <a:effectLst/>
                <a:latin typeface="微软雅黑" panose="020B0503020204020204" pitchFamily="34" charset="-122"/>
                <a:ea typeface="微软雅黑" panose="020B0503020204020204" pitchFamily="34" charset="-122"/>
              </a:rPr>
              <a:t>分析</a:t>
            </a:r>
            <a:r>
              <a:rPr lang="zh-CN" altLang="en-US" b="0" i="0" dirty="0">
                <a:solidFill>
                  <a:srgbClr val="000000"/>
                </a:solidFill>
                <a:effectLst/>
                <a:latin typeface="微软雅黑" panose="020B0503020204020204" pitchFamily="34" charset="-122"/>
                <a:ea typeface="微软雅黑" panose="020B0503020204020204" pitchFamily="34" charset="-122"/>
              </a:rPr>
              <a:t>了预训练数据集大小与模型效果的关系，分别使用了不同比例的</a:t>
            </a:r>
            <a:r>
              <a:rPr lang="en-US" altLang="zh-CN" b="0" i="0" dirty="0">
                <a:solidFill>
                  <a:srgbClr val="000000"/>
                </a:solidFill>
                <a:effectLst/>
                <a:latin typeface="微软雅黑" panose="020B0503020204020204" pitchFamily="34" charset="-122"/>
                <a:ea typeface="微软雅黑" panose="020B0503020204020204" pitchFamily="34" charset="-122"/>
              </a:rPr>
              <a:t>Conceptual Captions</a:t>
            </a:r>
            <a:r>
              <a:rPr lang="zh-CN" altLang="en-US" b="0" i="0" dirty="0">
                <a:solidFill>
                  <a:srgbClr val="000000"/>
                </a:solidFill>
                <a:effectLst/>
                <a:latin typeface="微软雅黑" panose="020B0503020204020204" pitchFamily="34" charset="-122"/>
                <a:ea typeface="微软雅黑" panose="020B0503020204020204" pitchFamily="34" charset="-122"/>
              </a:rPr>
              <a:t>（包含大量的图片及对应的标题）数据。结果表明预训练数据集越大模型效果越好，证明预训练中没有发生过拟合</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16</a:t>
            </a:fld>
            <a:endParaRPr kumimoji="1" lang="zh-CN" altLang="en-US"/>
          </a:p>
        </p:txBody>
      </p:sp>
    </p:spTree>
    <p:extLst>
      <p:ext uri="{BB962C8B-B14F-4D97-AF65-F5344CB8AC3E}">
        <p14:creationId xmlns:p14="http://schemas.microsoft.com/office/powerpoint/2010/main" val="1951605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121212"/>
                </a:solidFill>
                <a:effectLst/>
                <a:latin typeface="-apple-system"/>
              </a:rPr>
              <a:t>在</a:t>
            </a:r>
            <a:r>
              <a:rPr lang="en-GB" altLang="zh-CN" b="1" i="0" dirty="0">
                <a:solidFill>
                  <a:srgbClr val="121212"/>
                </a:solidFill>
                <a:effectLst/>
                <a:latin typeface="-apple-system"/>
              </a:rPr>
              <a:t>CV</a:t>
            </a:r>
            <a:r>
              <a:rPr lang="zh-CN" altLang="en-US" b="1" i="0" dirty="0">
                <a:solidFill>
                  <a:srgbClr val="121212"/>
                </a:solidFill>
                <a:effectLst/>
                <a:latin typeface="-apple-system"/>
              </a:rPr>
              <a:t>领域中</a:t>
            </a:r>
            <a:r>
              <a:rPr lang="en-GB" altLang="zh-CN" dirty="0"/>
              <a:t>Prompt</a:t>
            </a:r>
            <a:r>
              <a:rPr lang="zh-CN" altLang="en-US" dirty="0"/>
              <a:t>其实可以理解为图像</a:t>
            </a:r>
            <a:r>
              <a:rPr lang="en-GB" altLang="zh-CN" dirty="0"/>
              <a:t>label</a:t>
            </a:r>
            <a:r>
              <a:rPr lang="zh-CN" altLang="en-US" dirty="0"/>
              <a:t>的设计，从这个角度看，</a:t>
            </a:r>
            <a:r>
              <a:rPr lang="en-GB" altLang="zh-CN" dirty="0"/>
              <a:t>Prompt(</a:t>
            </a:r>
            <a:r>
              <a:rPr lang="zh-CN" altLang="en-US" dirty="0"/>
              <a:t>预测文本中</a:t>
            </a:r>
            <a:r>
              <a:rPr lang="en-GB" altLang="zh-CN" dirty="0"/>
              <a:t>mask</a:t>
            </a:r>
            <a:r>
              <a:rPr lang="zh-CN" altLang="en-US" dirty="0"/>
              <a:t>的字符，类似完形填空</a:t>
            </a:r>
            <a:r>
              <a:rPr lang="en-US" altLang="zh-CN" dirty="0"/>
              <a:t>)</a:t>
            </a:r>
            <a:r>
              <a:rPr lang="zh-CN" altLang="en-US" dirty="0"/>
              <a:t>其实是介于</a:t>
            </a:r>
            <a:r>
              <a:rPr lang="en-GB" altLang="zh-CN" dirty="0"/>
              <a:t>Image caption(</a:t>
            </a:r>
            <a:r>
              <a:rPr lang="zh-CN" altLang="en-US" dirty="0"/>
              <a:t>迭代预测出每一个字符</a:t>
            </a:r>
            <a:r>
              <a:rPr lang="en-US" altLang="zh-CN" dirty="0"/>
              <a:t>)</a:t>
            </a:r>
            <a:r>
              <a:rPr lang="zh-CN" altLang="en-US" dirty="0"/>
              <a:t>和</a:t>
            </a:r>
            <a:r>
              <a:rPr lang="en-GB" altLang="zh-CN" dirty="0"/>
              <a:t>one-hot label(one-hot</a:t>
            </a:r>
            <a:r>
              <a:rPr lang="zh-CN" altLang="en-US" dirty="0"/>
              <a:t>可以认为是</a:t>
            </a:r>
            <a:r>
              <a:rPr lang="en-GB" altLang="zh-CN" dirty="0"/>
              <a:t>prompt</a:t>
            </a:r>
            <a:r>
              <a:rPr lang="zh-CN" altLang="en-US" dirty="0"/>
              <a:t>的特例，单字符通过</a:t>
            </a:r>
            <a:r>
              <a:rPr lang="en-GB" altLang="zh-CN" dirty="0"/>
              <a:t>text encoder</a:t>
            </a:r>
            <a:r>
              <a:rPr lang="zh-CN" altLang="en-US" dirty="0"/>
              <a:t>编码成</a:t>
            </a:r>
            <a:r>
              <a:rPr lang="en-GB" altLang="zh-CN" dirty="0"/>
              <a:t>one-hot)</a:t>
            </a:r>
            <a:r>
              <a:rPr lang="zh-CN" altLang="en-US" dirty="0"/>
              <a:t>之间的任务。</a:t>
            </a:r>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19</a:t>
            </a:fld>
            <a:endParaRPr kumimoji="1" lang="zh-CN" altLang="en-US"/>
          </a:p>
        </p:txBody>
      </p:sp>
    </p:spTree>
    <p:extLst>
      <p:ext uri="{BB962C8B-B14F-4D97-AF65-F5344CB8AC3E}">
        <p14:creationId xmlns:p14="http://schemas.microsoft.com/office/powerpoint/2010/main" val="764968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首先分别计算出图像和文本的</a:t>
            </a:r>
            <a:r>
              <a:rPr lang="en-US" altLang="zh-CN" dirty="0"/>
              <a:t>embedding </a:t>
            </a:r>
            <a:r>
              <a:rPr lang="en-US" altLang="zh-CN" dirty="0" err="1"/>
              <a:t>I_e</a:t>
            </a:r>
            <a:r>
              <a:rPr lang="zh-CN" altLang="en-US" dirty="0"/>
              <a:t>和</a:t>
            </a:r>
            <a:r>
              <a:rPr lang="en-US" altLang="zh-CN" dirty="0" err="1"/>
              <a:t>T_e</a:t>
            </a:r>
            <a:r>
              <a:rPr lang="zh-CN" altLang="en-US" dirty="0"/>
              <a:t>，然后矩阵乘法得到余弦相似度。然后就是比较不同的一个损失函数</a:t>
            </a:r>
            <a:r>
              <a:rPr lang="en-US" altLang="zh-CN" dirty="0"/>
              <a:t>—symmetric loss function</a:t>
            </a:r>
            <a:r>
              <a:rPr lang="zh-CN" altLang="en-US" dirty="0"/>
              <a:t>，其实就是交叉熵的扩展，计算了</a:t>
            </a:r>
            <a:r>
              <a:rPr lang="en-US" altLang="zh-CN" dirty="0"/>
              <a:t>2</a:t>
            </a:r>
            <a:r>
              <a:rPr lang="zh-CN" altLang="en-US" dirty="0"/>
              <a:t>个维度的交叉熵，分别代表</a:t>
            </a:r>
            <a:r>
              <a:rPr lang="en-US" altLang="zh-CN" dirty="0"/>
              <a:t>image</a:t>
            </a:r>
            <a:r>
              <a:rPr lang="zh-CN" altLang="en-US" dirty="0"/>
              <a:t>投射到</a:t>
            </a:r>
            <a:r>
              <a:rPr lang="en-US" altLang="zh-CN" dirty="0"/>
              <a:t>text</a:t>
            </a:r>
            <a:r>
              <a:rPr lang="zh-CN" altLang="en-US" dirty="0"/>
              <a:t>空间和</a:t>
            </a:r>
            <a:r>
              <a:rPr lang="en-US" altLang="zh-CN" dirty="0"/>
              <a:t>text</a:t>
            </a:r>
            <a:r>
              <a:rPr lang="zh-CN" altLang="en-US" dirty="0"/>
              <a:t>投射到</a:t>
            </a:r>
            <a:r>
              <a:rPr lang="en-US" altLang="zh-CN" dirty="0"/>
              <a:t>image</a:t>
            </a:r>
            <a:r>
              <a:rPr lang="zh-CN" altLang="en-US" dirty="0"/>
              <a:t>空间后预测的概率分布，希望这两个分布都能够与预期分布相近。（因为对于一个</a:t>
            </a:r>
            <a:r>
              <a:rPr lang="en-US" altLang="zh-CN" dirty="0"/>
              <a:t>batch</a:t>
            </a:r>
            <a:r>
              <a:rPr lang="zh-CN" altLang="en-US" dirty="0"/>
              <a:t>来说，期望的分布其实是一个矩阵）</a:t>
            </a:r>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21</a:t>
            </a:fld>
            <a:endParaRPr kumimoji="1" lang="zh-CN" altLang="en-US"/>
          </a:p>
        </p:txBody>
      </p:sp>
    </p:spTree>
    <p:extLst>
      <p:ext uri="{BB962C8B-B14F-4D97-AF65-F5344CB8AC3E}">
        <p14:creationId xmlns:p14="http://schemas.microsoft.com/office/powerpoint/2010/main" val="2245983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Abaltion+SOTA</a:t>
            </a:r>
            <a:r>
              <a:rPr lang="zh-CN" altLang="en-US" dirty="0"/>
              <a:t>对比</a:t>
            </a:r>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23</a:t>
            </a:fld>
            <a:endParaRPr kumimoji="1" lang="zh-CN" altLang="en-US"/>
          </a:p>
        </p:txBody>
      </p:sp>
    </p:spTree>
    <p:extLst>
      <p:ext uri="{BB962C8B-B14F-4D97-AF65-F5344CB8AC3E}">
        <p14:creationId xmlns:p14="http://schemas.microsoft.com/office/powerpoint/2010/main" val="659225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CN" altLang="zh-CN" sz="1800" dirty="0">
                <a:effectLst/>
                <a:ea typeface="Microsoft YaHei" panose="020B0503020204020204" pitchFamily="34" charset="-122"/>
              </a:rPr>
              <a:t>个实验所涉及的数据集是对于imagenet数据集经过重新的筛选，制作了几个变种的版本，其数据集分类难度从高到低。本实验将 Zero-Shot CLIP 与在 Imagenet 上有监督训练的 ResNet101 在这些数据集上的分类精度做对比，可以看到</a:t>
            </a:r>
            <a:r>
              <a:rPr lang="zh-CN" altLang="zh-CN" sz="1800" b="1" dirty="0">
                <a:effectLst/>
                <a:ea typeface="Microsoft YaHei" panose="020B0503020204020204" pitchFamily="34" charset="-122"/>
              </a:rPr>
              <a:t>随着变种</a:t>
            </a:r>
            <a:r>
              <a:rPr lang="zh-CN" altLang="en-US" sz="1800" b="1" dirty="0">
                <a:effectLst/>
                <a:ea typeface="Microsoft YaHei" panose="020B0503020204020204" pitchFamily="34" charset="-122"/>
              </a:rPr>
              <a:t>、</a:t>
            </a:r>
            <a:r>
              <a:rPr lang="zh-CN" altLang="zh-CN" sz="1800" b="1" dirty="0">
                <a:effectLst/>
                <a:ea typeface="Microsoft YaHei" panose="020B0503020204020204" pitchFamily="34" charset="-122"/>
              </a:rPr>
              <a:t>据的难度增大，ResNet101分类精度愈来愈差，而CLIP的表现则依然很非常强。</a:t>
            </a:r>
            <a:endParaRPr lang="zh-CN" altLang="zh-CN" sz="1800" dirty="0">
              <a:effectLst/>
              <a:ea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24</a:t>
            </a:fld>
            <a:endParaRPr kumimoji="1" lang="zh-CN" altLang="en-US"/>
          </a:p>
        </p:txBody>
      </p:sp>
    </p:spTree>
    <p:extLst>
      <p:ext uri="{BB962C8B-B14F-4D97-AF65-F5344CB8AC3E}">
        <p14:creationId xmlns:p14="http://schemas.microsoft.com/office/powerpoint/2010/main" val="52796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Abaltion+SOTA</a:t>
            </a:r>
            <a:r>
              <a:rPr lang="zh-CN" altLang="en-US" dirty="0"/>
              <a:t>对比</a:t>
            </a:r>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25</a:t>
            </a:fld>
            <a:endParaRPr kumimoji="1" lang="zh-CN" altLang="en-US"/>
          </a:p>
        </p:txBody>
      </p:sp>
    </p:spTree>
    <p:extLst>
      <p:ext uri="{BB962C8B-B14F-4D97-AF65-F5344CB8AC3E}">
        <p14:creationId xmlns:p14="http://schemas.microsoft.com/office/powerpoint/2010/main" val="394422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2</a:t>
            </a:fld>
            <a:endParaRPr kumimoji="1" lang="zh-CN" altLang="en-US"/>
          </a:p>
        </p:txBody>
      </p:sp>
    </p:spTree>
    <p:extLst>
      <p:ext uri="{BB962C8B-B14F-4D97-AF65-F5344CB8AC3E}">
        <p14:creationId xmlns:p14="http://schemas.microsoft.com/office/powerpoint/2010/main" val="3247541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b="0" i="0" dirty="0">
                <a:solidFill>
                  <a:srgbClr val="121212"/>
                </a:solidFill>
                <a:effectLst/>
                <a:latin typeface="-apple-system"/>
              </a:rPr>
              <a:t>CLIP</a:t>
            </a:r>
            <a:r>
              <a:rPr lang="zh-CN" altLang="en-US" b="0" i="0" dirty="0">
                <a:solidFill>
                  <a:srgbClr val="121212"/>
                </a:solidFill>
                <a:effectLst/>
                <a:latin typeface="-apple-system"/>
              </a:rPr>
              <a:t>更擅长于</a:t>
            </a:r>
            <a:r>
              <a:rPr lang="en-US" altLang="zh-CN" b="0" i="0" dirty="0">
                <a:solidFill>
                  <a:srgbClr val="121212"/>
                </a:solidFill>
                <a:effectLst/>
                <a:latin typeface="-apple-system"/>
              </a:rPr>
              <a:t>'</a:t>
            </a:r>
            <a:r>
              <a:rPr lang="en-GB" altLang="zh-CN" b="0" i="0" dirty="0">
                <a:solidFill>
                  <a:srgbClr val="121212"/>
                </a:solidFill>
                <a:effectLst/>
                <a:latin typeface="-apple-system"/>
              </a:rPr>
              <a:t>general'</a:t>
            </a:r>
            <a:r>
              <a:rPr lang="zh-CN" altLang="en-US" b="0" i="0" dirty="0">
                <a:solidFill>
                  <a:srgbClr val="121212"/>
                </a:solidFill>
                <a:effectLst/>
                <a:latin typeface="-apple-system"/>
              </a:rPr>
              <a:t>和</a:t>
            </a:r>
            <a:r>
              <a:rPr lang="en-US" altLang="zh-CN" b="0" i="0" dirty="0">
                <a:solidFill>
                  <a:srgbClr val="121212"/>
                </a:solidFill>
                <a:effectLst/>
                <a:latin typeface="-apple-system"/>
              </a:rPr>
              <a:t>'</a:t>
            </a:r>
            <a:r>
              <a:rPr lang="en-GB" altLang="zh-CN" b="0" i="0" dirty="0">
                <a:solidFill>
                  <a:srgbClr val="121212"/>
                </a:solidFill>
                <a:effectLst/>
                <a:latin typeface="-apple-system"/>
              </a:rPr>
              <a:t>fine-grained'</a:t>
            </a:r>
            <a:r>
              <a:rPr lang="zh-CN" altLang="en-US" b="0" i="0" dirty="0">
                <a:solidFill>
                  <a:srgbClr val="121212"/>
                </a:solidFill>
                <a:effectLst/>
                <a:latin typeface="-apple-system"/>
              </a:rPr>
              <a:t>的分类任务，对于一些专用的任务效果可能比较差，</a:t>
            </a:r>
            <a:r>
              <a:rPr lang="en-GB" altLang="zh-CN" b="0" i="0" dirty="0">
                <a:solidFill>
                  <a:srgbClr val="121212"/>
                </a:solidFill>
                <a:effectLst/>
                <a:latin typeface="-apple-system"/>
              </a:rPr>
              <a:t>such as satellite image </a:t>
            </a:r>
            <a:r>
              <a:rPr lang="en-GB" altLang="zh-CN" b="0" i="0" dirty="0" err="1">
                <a:solidFill>
                  <a:srgbClr val="121212"/>
                </a:solidFill>
                <a:effectLst/>
                <a:latin typeface="-apple-system"/>
              </a:rPr>
              <a:t>classifification</a:t>
            </a:r>
            <a:r>
              <a:rPr lang="en-GB" altLang="zh-CN" b="0" i="0" dirty="0">
                <a:solidFill>
                  <a:srgbClr val="121212"/>
                </a:solidFill>
                <a:effectLst/>
                <a:latin typeface="-apple-system"/>
              </a:rPr>
              <a:t> (</a:t>
            </a:r>
            <a:r>
              <a:rPr lang="en-GB" altLang="zh-CN" b="0" i="0" dirty="0" err="1">
                <a:solidFill>
                  <a:srgbClr val="121212"/>
                </a:solidFill>
                <a:effectLst/>
                <a:latin typeface="-apple-system"/>
              </a:rPr>
              <a:t>EuroSAT</a:t>
            </a:r>
            <a:r>
              <a:rPr lang="en-GB" altLang="zh-CN" b="0" i="0" dirty="0">
                <a:solidFill>
                  <a:srgbClr val="121212"/>
                </a:solidFill>
                <a:effectLst/>
                <a:latin typeface="-apple-system"/>
              </a:rPr>
              <a:t> and RESISC45), lymph node </a:t>
            </a:r>
            <a:r>
              <a:rPr lang="en-GB" altLang="zh-CN" b="0" i="0" dirty="0" err="1">
                <a:solidFill>
                  <a:srgbClr val="121212"/>
                </a:solidFill>
                <a:effectLst/>
                <a:latin typeface="-apple-system"/>
              </a:rPr>
              <a:t>tumor</a:t>
            </a:r>
            <a:r>
              <a:rPr lang="en-GB" altLang="zh-CN" b="0" i="0" dirty="0">
                <a:solidFill>
                  <a:srgbClr val="121212"/>
                </a:solidFill>
                <a:effectLst/>
                <a:latin typeface="-apple-system"/>
              </a:rPr>
              <a:t> detection (</a:t>
            </a:r>
            <a:r>
              <a:rPr lang="en-GB" altLang="zh-CN" b="0" i="0" dirty="0" err="1">
                <a:solidFill>
                  <a:srgbClr val="121212"/>
                </a:solidFill>
                <a:effectLst/>
                <a:latin typeface="-apple-system"/>
              </a:rPr>
              <a:t>PatchCamelyon</a:t>
            </a:r>
            <a:r>
              <a:rPr lang="en-GB" altLang="zh-CN" b="0" i="0" dirty="0">
                <a:solidFill>
                  <a:srgbClr val="121212"/>
                </a:solidFill>
                <a:effectLst/>
                <a:latin typeface="-apple-system"/>
              </a:rPr>
              <a:t>), counting objects in synthetic scenes (</a:t>
            </a:r>
            <a:r>
              <a:rPr lang="en-GB" altLang="zh-CN" b="0" i="0" dirty="0" err="1">
                <a:solidFill>
                  <a:srgbClr val="121212"/>
                </a:solidFill>
                <a:effectLst/>
                <a:latin typeface="-apple-system"/>
              </a:rPr>
              <a:t>CLEVRCounts</a:t>
            </a:r>
            <a:r>
              <a:rPr lang="en-GB" altLang="zh-CN" b="0" i="0" dirty="0">
                <a:solidFill>
                  <a:srgbClr val="121212"/>
                </a:solidFill>
                <a:effectLst/>
                <a:latin typeface="-apple-system"/>
              </a:rPr>
              <a:t>), self-driving related tasks such as German </a:t>
            </a:r>
            <a:r>
              <a:rPr lang="en-GB" altLang="zh-CN" b="0" i="0" dirty="0" err="1">
                <a:solidFill>
                  <a:srgbClr val="121212"/>
                </a:solidFill>
                <a:effectLst/>
                <a:latin typeface="-apple-system"/>
              </a:rPr>
              <a:t>traffific</a:t>
            </a:r>
            <a:r>
              <a:rPr lang="en-GB" altLang="zh-CN" b="0" i="0" dirty="0">
                <a:solidFill>
                  <a:srgbClr val="121212"/>
                </a:solidFill>
                <a:effectLst/>
                <a:latin typeface="-apple-system"/>
              </a:rPr>
              <a:t> sign recognition (GTSRB), recognizing distance to the nearest car (KITTI Distance).</a:t>
            </a:r>
            <a:endParaRPr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26</a:t>
            </a:fld>
            <a:endParaRPr kumimoji="1" lang="zh-CN" altLang="en-US"/>
          </a:p>
        </p:txBody>
      </p:sp>
    </p:spTree>
    <p:extLst>
      <p:ext uri="{BB962C8B-B14F-4D97-AF65-F5344CB8AC3E}">
        <p14:creationId xmlns:p14="http://schemas.microsoft.com/office/powerpoint/2010/main" val="3430025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27</a:t>
            </a:fld>
            <a:endParaRPr kumimoji="1" lang="zh-CN" altLang="en-US"/>
          </a:p>
        </p:txBody>
      </p:sp>
    </p:spTree>
    <p:extLst>
      <p:ext uri="{BB962C8B-B14F-4D97-AF65-F5344CB8AC3E}">
        <p14:creationId xmlns:p14="http://schemas.microsoft.com/office/powerpoint/2010/main" val="217998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28</a:t>
            </a:fld>
            <a:endParaRPr kumimoji="1" lang="zh-CN" altLang="en-US"/>
          </a:p>
        </p:txBody>
      </p:sp>
    </p:spTree>
    <p:extLst>
      <p:ext uri="{BB962C8B-B14F-4D97-AF65-F5344CB8AC3E}">
        <p14:creationId xmlns:p14="http://schemas.microsoft.com/office/powerpoint/2010/main" val="3635632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32</a:t>
            </a:fld>
            <a:endParaRPr kumimoji="1" lang="zh-CN" altLang="en-US"/>
          </a:p>
        </p:txBody>
      </p:sp>
    </p:spTree>
    <p:extLst>
      <p:ext uri="{BB962C8B-B14F-4D97-AF65-F5344CB8AC3E}">
        <p14:creationId xmlns:p14="http://schemas.microsoft.com/office/powerpoint/2010/main" val="4164617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33</a:t>
            </a:fld>
            <a:endParaRPr kumimoji="1" lang="zh-CN" altLang="en-US"/>
          </a:p>
        </p:txBody>
      </p:sp>
    </p:spTree>
    <p:extLst>
      <p:ext uri="{BB962C8B-B14F-4D97-AF65-F5344CB8AC3E}">
        <p14:creationId xmlns:p14="http://schemas.microsoft.com/office/powerpoint/2010/main" val="2557102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萨尔瓦多</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达利</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皮克斯动画片</a:t>
            </a:r>
            <a:r>
              <a:rPr kumimoji="1" lang="en-US" altLang="zh-CN" dirty="0"/>
              <a:t>《</a:t>
            </a:r>
            <a:r>
              <a:rPr kumimoji="1" lang="en" altLang="zh-CN" dirty="0" err="1"/>
              <a:t>WALL-E》</a:t>
            </a:r>
            <a:r>
              <a:rPr lang="en" altLang="zh-CN" sz="1200" b="0" i="0" kern="1200" dirty="0" err="1">
                <a:solidFill>
                  <a:schemeClr val="tx1"/>
                </a:solidFill>
                <a:effectLst/>
                <a:latin typeface="+mn-lt"/>
                <a:ea typeface="+mn-ea"/>
                <a:cs typeface="+mn-cs"/>
              </a:rPr>
              <a:t>Waste</a:t>
            </a:r>
            <a:r>
              <a:rPr lang="en" altLang="zh-CN" sz="1200" b="0" i="0" kern="1200" dirty="0">
                <a:solidFill>
                  <a:schemeClr val="tx1"/>
                </a:solidFill>
                <a:effectLst/>
                <a:latin typeface="+mn-lt"/>
                <a:ea typeface="+mn-ea"/>
                <a:cs typeface="+mn-cs"/>
              </a:rPr>
              <a:t> Allocation Load Lifters - Earth</a:t>
            </a:r>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35</a:t>
            </a:fld>
            <a:endParaRPr kumimoji="1" lang="zh-CN" altLang="en-US"/>
          </a:p>
        </p:txBody>
      </p:sp>
    </p:spTree>
    <p:extLst>
      <p:ext uri="{BB962C8B-B14F-4D97-AF65-F5344CB8AC3E}">
        <p14:creationId xmlns:p14="http://schemas.microsoft.com/office/powerpoint/2010/main" val="2611477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我们的模型似乎能够以合理的方式组合不同的概念，创建拟人化的动物版本，渲染文本，并执行某些类型的图像到图像的转换。</a:t>
            </a:r>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36</a:t>
            </a:fld>
            <a:endParaRPr kumimoji="1" lang="zh-CN" altLang="en-US"/>
          </a:p>
        </p:txBody>
      </p:sp>
    </p:spTree>
    <p:extLst>
      <p:ext uri="{BB962C8B-B14F-4D97-AF65-F5344CB8AC3E}">
        <p14:creationId xmlns:p14="http://schemas.microsoft.com/office/powerpoint/2010/main" val="1362362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37</a:t>
            </a:fld>
            <a:endParaRPr kumimoji="1" lang="zh-CN" altLang="en-US"/>
          </a:p>
        </p:txBody>
      </p:sp>
    </p:spTree>
    <p:extLst>
      <p:ext uri="{BB962C8B-B14F-4D97-AF65-F5344CB8AC3E}">
        <p14:creationId xmlns:p14="http://schemas.microsoft.com/office/powerpoint/2010/main" val="581972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38</a:t>
            </a:fld>
            <a:endParaRPr kumimoji="1" lang="zh-CN" altLang="en-US"/>
          </a:p>
        </p:txBody>
      </p:sp>
    </p:spTree>
    <p:extLst>
      <p:ext uri="{BB962C8B-B14F-4D97-AF65-F5344CB8AC3E}">
        <p14:creationId xmlns:p14="http://schemas.microsoft.com/office/powerpoint/2010/main" val="3465285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err="1">
                <a:solidFill>
                  <a:schemeClr val="tx1"/>
                </a:solidFill>
                <a:effectLst/>
                <a:latin typeface="+mn-lt"/>
                <a:ea typeface="+mn-ea"/>
                <a:cs typeface="+mn-cs"/>
              </a:rPr>
              <a:t>dVAE</a:t>
            </a:r>
            <a:r>
              <a:rPr lang="zh-CN" altLang="en-US" sz="1200" b="0" i="0" kern="1200" dirty="0">
                <a:solidFill>
                  <a:schemeClr val="tx1"/>
                </a:solidFill>
                <a:effectLst/>
                <a:latin typeface="+mn-lt"/>
                <a:ea typeface="+mn-ea"/>
                <a:cs typeface="+mn-cs"/>
              </a:rPr>
              <a:t>的</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是将图像的</a:t>
            </a:r>
            <a:r>
              <a:rPr lang="en"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映射到</a:t>
            </a:r>
            <a:r>
              <a:rPr lang="en-US" altLang="zh-CN" sz="1200" b="0" i="0" kern="1200" dirty="0">
                <a:solidFill>
                  <a:schemeClr val="tx1"/>
                </a:solidFill>
                <a:effectLst/>
                <a:latin typeface="+mn-lt"/>
                <a:ea typeface="+mn-ea"/>
                <a:cs typeface="+mn-cs"/>
              </a:rPr>
              <a:t>8192</a:t>
            </a:r>
            <a:r>
              <a:rPr lang="zh-CN" altLang="en-US" sz="1200" b="0" i="0" kern="1200" dirty="0">
                <a:solidFill>
                  <a:schemeClr val="tx1"/>
                </a:solidFill>
                <a:effectLst/>
                <a:latin typeface="+mn-lt"/>
                <a:ea typeface="+mn-ea"/>
                <a:cs typeface="+mn-cs"/>
              </a:rPr>
              <a:t>的词表中，论文中将其分布设为在词表向量上的均匀分类分布，这是一个离散分布，由于不可导的问题</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在重建图像时，真实的像素值是在一个有界区间内，而</a:t>
            </a:r>
            <a:r>
              <a:rPr lang="en" altLang="zh-CN" sz="1200" b="0" i="0" kern="1200" dirty="0">
                <a:solidFill>
                  <a:schemeClr val="tx1"/>
                </a:solidFill>
                <a:effectLst/>
                <a:latin typeface="+mn-lt"/>
                <a:ea typeface="+mn-ea"/>
                <a:cs typeface="+mn-cs"/>
              </a:rPr>
              <a:t>VAE</a:t>
            </a:r>
            <a:r>
              <a:rPr lang="zh-CN" altLang="en-US" sz="1200" b="0" i="0" kern="1200" dirty="0">
                <a:solidFill>
                  <a:schemeClr val="tx1"/>
                </a:solidFill>
                <a:effectLst/>
                <a:latin typeface="+mn-lt"/>
                <a:ea typeface="+mn-ea"/>
                <a:cs typeface="+mn-cs"/>
              </a:rPr>
              <a:t>中使用的</a:t>
            </a:r>
            <a:r>
              <a:rPr lang="en" altLang="zh-CN" sz="1200" b="0" i="0" kern="1200" dirty="0">
                <a:solidFill>
                  <a:schemeClr val="tx1"/>
                </a:solidFill>
                <a:effectLst/>
                <a:latin typeface="+mn-lt"/>
                <a:ea typeface="+mn-ea"/>
                <a:cs typeface="+mn-cs"/>
              </a:rPr>
              <a:t>Gaussian</a:t>
            </a:r>
            <a:r>
              <a:rPr lang="zh-CN" altLang="en-US" sz="1200" b="0" i="0" kern="1200" dirty="0">
                <a:solidFill>
                  <a:schemeClr val="tx1"/>
                </a:solidFill>
                <a:effectLst/>
                <a:latin typeface="+mn-lt"/>
                <a:ea typeface="+mn-ea"/>
                <a:cs typeface="+mn-cs"/>
              </a:rPr>
              <a:t>分布和</a:t>
            </a:r>
            <a:r>
              <a:rPr lang="en" altLang="zh-CN" sz="1200" b="0" i="0" kern="1200" dirty="0">
                <a:solidFill>
                  <a:schemeClr val="tx1"/>
                </a:solidFill>
                <a:effectLst/>
                <a:latin typeface="+mn-lt"/>
                <a:ea typeface="+mn-ea"/>
                <a:cs typeface="+mn-cs"/>
              </a:rPr>
              <a:t>Laplace</a:t>
            </a:r>
            <a:r>
              <a:rPr lang="zh-CN" altLang="en-US" sz="1200" b="0" i="0" kern="1200" dirty="0">
                <a:solidFill>
                  <a:schemeClr val="tx1"/>
                </a:solidFill>
                <a:effectLst/>
                <a:latin typeface="+mn-lt"/>
                <a:ea typeface="+mn-ea"/>
                <a:cs typeface="+mn-cs"/>
              </a:rPr>
              <a:t>分布都是在整个实数集上，这造成了不匹配的问题。为了解决这个问题，论文中提出了</a:t>
            </a:r>
            <a:r>
              <a:rPr lang="en" altLang="zh-CN" sz="1200" b="0" i="0" kern="1200" dirty="0">
                <a:solidFill>
                  <a:schemeClr val="tx1"/>
                </a:solidFill>
                <a:effectLst/>
                <a:latin typeface="+mn-lt"/>
                <a:ea typeface="+mn-ea"/>
                <a:cs typeface="+mn-cs"/>
              </a:rPr>
              <a:t>logit-Laplace</a:t>
            </a:r>
            <a:r>
              <a:rPr lang="zh-CN" altLang="en-US" sz="1200" b="0" i="0" kern="1200" dirty="0">
                <a:solidFill>
                  <a:schemeClr val="tx1"/>
                </a:solidFill>
                <a:effectLst/>
                <a:latin typeface="+mn-lt"/>
                <a:ea typeface="+mn-ea"/>
                <a:cs typeface="+mn-cs"/>
              </a:rPr>
              <a:t>分布</a:t>
            </a:r>
          </a:p>
          <a:p>
            <a:endParaRPr kumimoji="1" lang="en-US" altLang="zh-CN" dirty="0"/>
          </a:p>
          <a:p>
            <a:r>
              <a:rPr lang="en" altLang="zh-CN" sz="1200" b="0" i="0" u="none" strike="noStrike" kern="1200" dirty="0" err="1">
                <a:solidFill>
                  <a:schemeClr val="tx1"/>
                </a:solidFill>
                <a:effectLst/>
                <a:latin typeface="+mn-lt"/>
                <a:ea typeface="+mn-ea"/>
                <a:cs typeface="+mn-cs"/>
              </a:rPr>
              <a:t>dVAE</a:t>
            </a:r>
            <a:r>
              <a:rPr lang="zh-CN" altLang="en-US" sz="1200" b="0" i="0" u="none" strike="noStrike" kern="1200" dirty="0">
                <a:solidFill>
                  <a:schemeClr val="tx1"/>
                </a:solidFill>
                <a:effectLst/>
                <a:latin typeface="+mn-lt"/>
                <a:ea typeface="+mn-ea"/>
                <a:cs typeface="+mn-cs"/>
              </a:rPr>
              <a:t>的解码器产生</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个特征图，代表被重构图像的</a:t>
            </a:r>
            <a:r>
              <a:rPr lang="en" altLang="zh-CN" sz="1200" b="0" i="0" u="none" strike="noStrike" kern="1200" dirty="0">
                <a:solidFill>
                  <a:schemeClr val="tx1"/>
                </a:solidFill>
                <a:effectLst/>
                <a:latin typeface="+mn-lt"/>
                <a:ea typeface="+mn-ea"/>
                <a:cs typeface="+mn-cs"/>
              </a:rPr>
              <a:t>RGB</a:t>
            </a:r>
            <a:r>
              <a:rPr lang="zh-CN" altLang="en-US" sz="1200" b="0" i="0" u="none" strike="noStrike" kern="1200" dirty="0">
                <a:solidFill>
                  <a:schemeClr val="tx1"/>
                </a:solidFill>
                <a:effectLst/>
                <a:latin typeface="+mn-lt"/>
                <a:ea typeface="+mn-ea"/>
                <a:cs typeface="+mn-cs"/>
              </a:rPr>
              <a:t>通道的</a:t>
            </a:r>
            <a:r>
              <a:rPr lang="en" altLang="zh-CN" sz="1200" b="0" i="0" u="none" strike="noStrike" kern="1200" dirty="0">
                <a:solidFill>
                  <a:schemeClr val="tx1"/>
                </a:solidFill>
                <a:effectLst/>
                <a:latin typeface="+mn-lt"/>
                <a:ea typeface="+mn-ea"/>
                <a:cs typeface="+mn-cs"/>
              </a:rPr>
              <a:t>logit-Laplace</a:t>
            </a:r>
            <a:r>
              <a:rPr lang="zh-CN" altLang="en-US" sz="1200" b="0" i="0" u="none" strike="noStrike" kern="1200" dirty="0">
                <a:solidFill>
                  <a:schemeClr val="tx1"/>
                </a:solidFill>
                <a:effectLst/>
                <a:latin typeface="+mn-lt"/>
                <a:ea typeface="+mn-ea"/>
                <a:cs typeface="+mn-cs"/>
              </a:rPr>
              <a:t>分布的充分统计。前三个特征图代表</a:t>
            </a:r>
            <a:r>
              <a:rPr lang="en" altLang="zh-CN" sz="1200" b="0" i="0" u="none" strike="noStrike" kern="1200" dirty="0">
                <a:solidFill>
                  <a:schemeClr val="tx1"/>
                </a:solidFill>
                <a:effectLst/>
                <a:latin typeface="+mn-lt"/>
                <a:ea typeface="+mn-ea"/>
                <a:cs typeface="+mn-cs"/>
              </a:rPr>
              <a:t>RGB</a:t>
            </a:r>
            <a:r>
              <a:rPr lang="zh-CN" altLang="en-US" sz="1200" b="0" i="0" u="none" strike="noStrike" kern="1200" dirty="0">
                <a:solidFill>
                  <a:schemeClr val="tx1"/>
                </a:solidFill>
                <a:effectLst/>
                <a:latin typeface="+mn-lt"/>
                <a:ea typeface="+mn-ea"/>
                <a:cs typeface="+mn-cs"/>
              </a:rPr>
              <a:t>通道的</a:t>
            </a:r>
            <a:r>
              <a:rPr lang="en-US" altLang="zh-CN" sz="1200" b="0" i="0" u="none" strike="noStrike" kern="1200" dirty="0">
                <a:solidFill>
                  <a:schemeClr val="tx1"/>
                </a:solidFill>
                <a:effectLst/>
                <a:latin typeface="+mn-lt"/>
                <a:ea typeface="+mn-ea"/>
                <a:cs typeface="+mn-cs"/>
              </a:rPr>
              <a:t>µ</a:t>
            </a:r>
            <a:r>
              <a:rPr lang="zh-CN" altLang="en-US" sz="1200" b="0" i="0" u="none" strike="noStrike" kern="1200" dirty="0">
                <a:solidFill>
                  <a:schemeClr val="tx1"/>
                </a:solidFill>
                <a:effectLst/>
                <a:latin typeface="+mn-lt"/>
                <a:ea typeface="+mn-ea"/>
                <a:cs typeface="+mn-cs"/>
              </a:rPr>
              <a:t>参数，后三个特征图代表</a:t>
            </a:r>
            <a:r>
              <a:rPr lang="en" altLang="zh-CN" sz="1200" b="0" i="0" u="none" strike="noStrike" kern="1200" dirty="0">
                <a:solidFill>
                  <a:schemeClr val="tx1"/>
                </a:solidFill>
                <a:effectLst/>
                <a:latin typeface="+mn-lt"/>
                <a:ea typeface="+mn-ea"/>
                <a:cs typeface="+mn-cs"/>
              </a:rPr>
              <a:t>ln b</a:t>
            </a:r>
            <a:r>
              <a:rPr lang="zh-CN" altLang="en"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39</a:t>
            </a:fld>
            <a:endParaRPr kumimoji="1" lang="zh-CN" altLang="en-US"/>
          </a:p>
        </p:txBody>
      </p:sp>
    </p:spTree>
    <p:extLst>
      <p:ext uri="{BB962C8B-B14F-4D97-AF65-F5344CB8AC3E}">
        <p14:creationId xmlns:p14="http://schemas.microsoft.com/office/powerpoint/2010/main" val="262989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1预训练：</a:t>
            </a:r>
          </a:p>
          <a:p>
            <a:r>
              <a:rPr lang="zh-CN" altLang="en-US"/>
              <a:t>目前随着数据量爆炸式的增长，靠人工去标注更多数据是非常昂贵，并且也不太现实的。因此预训练的方式就出现了，也逐渐成为了一种主流的方法。那到底什么是预训练呢？简单地说，预训练就是：“使用尽可能多的训练数据，从中提取出尽可能多的共性特征，从而能让模型对特定任务的学习负担变轻。”</a:t>
            </a:r>
          </a:p>
          <a:p>
            <a:endParaRPr lang="zh-CN" altLang="en-US"/>
          </a:p>
          <a:p>
            <a:r>
              <a:rPr lang="zh-CN" altLang="en-US"/>
              <a:t>预训练将学习分成了两步： </a:t>
            </a:r>
          </a:p>
          <a:p>
            <a:r>
              <a:rPr lang="zh-CN" altLang="en-US"/>
              <a:t>1）首先将大量低成本收集的训练数据放在一起，经过某种预训方法去学习其中的共性知识 ； </a:t>
            </a:r>
          </a:p>
          <a:p>
            <a:r>
              <a:rPr lang="zh-CN" altLang="en-US"/>
              <a:t>2）然后，再使用相关特定域的少量标注数据进行微调，模型就可以从共性知识出发，学习这些特定领域数据的特性知识 。</a:t>
            </a:r>
          </a:p>
          <a:p>
            <a:endParaRPr lang="zh-CN" altLang="en-US"/>
          </a:p>
          <a:p>
            <a:r>
              <a:rPr lang="zh-CN" altLang="en-US"/>
              <a:t>举个例子，如上图所示，比如我们要学习“英文法律文书关键词提取”这个任务，最直接的方法就是 A 中的学习步骤一样，直接从这些已经标注好的英文法律文书关键词的数据集上进行学习，这也就是深度学习里面最常见的一种学习方法——监督学习 ；还有一种方法就是，我们先在大量不需要标注的英文资料和法律资料上进行学习，然后再在标注好的“英文法律文书关键词”数据集上进行学习，由于我们在学习大量英文资料和法律资料的时候已经具备了一定的知识基础，所以在学习特定任务的时候就会有更高的效率，这就是“预训练+微调”的思路。通常情况下，“预训练+微调”的方法能够比传统监督学习的方法具有更快的拟合速度和更高的性能上限 。</a:t>
            </a:r>
          </a:p>
          <a:p>
            <a:endParaRPr lang="zh-CN" altLang="en-US"/>
          </a:p>
          <a:p>
            <a:r>
              <a:rPr lang="zh-CN" altLang="en-US"/>
              <a:t>推广到：2多模态预训练</a:t>
            </a:r>
          </a:p>
          <a:p>
            <a:r>
              <a:rPr lang="zh-CN" altLang="en-US"/>
              <a:t>在多模态领域中，由于高质量的多模态标注数据较少，所以这几年也出现了基于 Transformer 结构的多模态预训练模型，通过海量无标注数据进行预训练，然后使用少量的标注数据进行微调即可。多模态预训练模型能够通过在大规模数据上的预训练学到不同模态之间的语义对应关系，比如对齐文本形式的“狗”和图片中的“狗”的语义信息。</a:t>
            </a:r>
          </a:p>
        </p:txBody>
      </p:sp>
    </p:spTree>
    <p:extLst>
      <p:ext uri="{BB962C8B-B14F-4D97-AF65-F5344CB8AC3E}">
        <p14:creationId xmlns:p14="http://schemas.microsoft.com/office/powerpoint/2010/main" val="3688691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﻿argmax sampling from the </a:t>
            </a:r>
            <a:r>
              <a:rPr kumimoji="1" lang="en" altLang="zh-CN" dirty="0" err="1"/>
              <a:t>dVAE</a:t>
            </a:r>
            <a:r>
              <a:rPr kumimoji="1" lang="en" altLang="zh-CN" dirty="0"/>
              <a:t> encoder logits, without adding any </a:t>
            </a:r>
            <a:r>
              <a:rPr kumimoji="1" lang="en" altLang="zh-CN" dirty="0" err="1"/>
              <a:t>gumbel</a:t>
            </a:r>
            <a:r>
              <a:rPr kumimoji="1" lang="en" altLang="zh-CN" dirty="0"/>
              <a:t> noise</a:t>
            </a:r>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40</a:t>
            </a:fld>
            <a:endParaRPr kumimoji="1" lang="zh-CN" altLang="en-US"/>
          </a:p>
        </p:txBody>
      </p:sp>
    </p:spTree>
    <p:extLst>
      <p:ext uri="{BB962C8B-B14F-4D97-AF65-F5344CB8AC3E}">
        <p14:creationId xmlns:p14="http://schemas.microsoft.com/office/powerpoint/2010/main" val="1650737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41</a:t>
            </a:fld>
            <a:endParaRPr kumimoji="1" lang="zh-CN" altLang="en-US"/>
          </a:p>
        </p:txBody>
      </p:sp>
    </p:spTree>
    <p:extLst>
      <p:ext uri="{BB962C8B-B14F-4D97-AF65-F5344CB8AC3E}">
        <p14:creationId xmlns:p14="http://schemas.microsoft.com/office/powerpoint/2010/main" val="1790793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42</a:t>
            </a:fld>
            <a:endParaRPr kumimoji="1" lang="zh-CN" altLang="en-US"/>
          </a:p>
        </p:txBody>
      </p:sp>
    </p:spTree>
    <p:extLst>
      <p:ext uri="{BB962C8B-B14F-4D97-AF65-F5344CB8AC3E}">
        <p14:creationId xmlns:p14="http://schemas.microsoft.com/office/powerpoint/2010/main" val="2764399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为了节省</a:t>
            </a:r>
            <a:r>
              <a:rPr lang="en" altLang="zh-CN" sz="1200" b="0" i="0" u="none" strike="noStrike" kern="1200" dirty="0">
                <a:solidFill>
                  <a:schemeClr val="tx1"/>
                </a:solidFill>
                <a:effectLst/>
                <a:latin typeface="+mn-lt"/>
                <a:ea typeface="+mn-ea"/>
                <a:cs typeface="+mn-cs"/>
              </a:rPr>
              <a:t>GPU</a:t>
            </a:r>
            <a:r>
              <a:rPr lang="zh-CN" altLang="en-US" sz="1200" b="0" i="0" u="none" strike="noStrike" kern="1200" dirty="0">
                <a:solidFill>
                  <a:schemeClr val="tx1"/>
                </a:solidFill>
                <a:effectLst/>
                <a:latin typeface="+mn-lt"/>
                <a:ea typeface="+mn-ea"/>
                <a:cs typeface="+mn-cs"/>
              </a:rPr>
              <a:t>内存和增加吞吐量，大多数参数、</a:t>
            </a:r>
            <a:r>
              <a:rPr lang="en-US" altLang="zh-CN" sz="1200" b="0" i="0" u="none" strike="noStrike" kern="1200" dirty="0">
                <a:solidFill>
                  <a:schemeClr val="tx1"/>
                </a:solidFill>
                <a:effectLst/>
                <a:latin typeface="+mn-lt"/>
                <a:ea typeface="+mn-ea"/>
                <a:cs typeface="+mn-cs"/>
              </a:rPr>
              <a:t>Adam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momentum</a:t>
            </a:r>
            <a:r>
              <a:rPr lang="zh-CN" altLang="en-US" sz="1200" b="0" i="0" u="none" strike="noStrike" kern="1200" dirty="0">
                <a:solidFill>
                  <a:schemeClr val="tx1"/>
                </a:solidFill>
                <a:effectLst/>
                <a:latin typeface="+mn-lt"/>
                <a:ea typeface="+mn-ea"/>
                <a:cs typeface="+mn-cs"/>
              </a:rPr>
              <a:t>和激活都以</a:t>
            </a:r>
            <a:r>
              <a:rPr lang="en-US" altLang="zh-CN" sz="1200" b="0" i="0" u="none" strike="noStrike" kern="1200" dirty="0">
                <a:solidFill>
                  <a:schemeClr val="tx1"/>
                </a:solidFill>
                <a:effectLst/>
                <a:latin typeface="+mn-lt"/>
                <a:ea typeface="+mn-ea"/>
                <a:cs typeface="+mn-cs"/>
              </a:rPr>
              <a:t>16</a:t>
            </a:r>
            <a:r>
              <a:rPr lang="zh-CN" altLang="en-US" sz="1200" b="0" i="0" u="none" strike="noStrike" kern="1200" dirty="0">
                <a:solidFill>
                  <a:schemeClr val="tx1"/>
                </a:solidFill>
                <a:effectLst/>
                <a:latin typeface="+mn-lt"/>
                <a:ea typeface="+mn-ea"/>
                <a:cs typeface="+mn-cs"/>
              </a:rPr>
              <a:t>位精度存储。</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在反向传递期间，使用激活检查点并重新计算</a:t>
            </a:r>
            <a:r>
              <a:rPr lang="en" altLang="zh-CN" sz="1200" b="0" i="0" u="none" strike="noStrike" kern="1200" dirty="0" err="1">
                <a:solidFill>
                  <a:schemeClr val="tx1"/>
                </a:solidFill>
                <a:effectLst/>
                <a:latin typeface="+mn-lt"/>
                <a:ea typeface="+mn-ea"/>
                <a:cs typeface="+mn-cs"/>
              </a:rPr>
              <a:t>resblock</a:t>
            </a:r>
            <a:r>
              <a:rPr lang="zh-CN" altLang="en-US" sz="1200" b="0" i="0" u="none" strike="noStrike" kern="1200" dirty="0">
                <a:solidFill>
                  <a:schemeClr val="tx1"/>
                </a:solidFill>
                <a:effectLst/>
                <a:latin typeface="+mn-lt"/>
                <a:ea typeface="+mn-ea"/>
                <a:cs typeface="+mn-cs"/>
              </a:rPr>
              <a:t>中的激活。</a:t>
            </a:r>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44</a:t>
            </a:fld>
            <a:endParaRPr kumimoji="1" lang="zh-CN" altLang="en-US"/>
          </a:p>
        </p:txBody>
      </p:sp>
    </p:spTree>
    <p:extLst>
      <p:ext uri="{BB962C8B-B14F-4D97-AF65-F5344CB8AC3E}">
        <p14:creationId xmlns:p14="http://schemas.microsoft.com/office/powerpoint/2010/main" val="620973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人工评估</a:t>
            </a:r>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47</a:t>
            </a:fld>
            <a:endParaRPr kumimoji="1" lang="zh-CN" altLang="en-US"/>
          </a:p>
        </p:txBody>
      </p:sp>
    </p:spTree>
    <p:extLst>
      <p:ext uri="{BB962C8B-B14F-4D97-AF65-F5344CB8AC3E}">
        <p14:creationId xmlns:p14="http://schemas.microsoft.com/office/powerpoint/2010/main" val="461852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5</a:t>
            </a:fld>
            <a:endParaRPr kumimoji="1" lang="zh-CN" altLang="en-US"/>
          </a:p>
        </p:txBody>
      </p:sp>
    </p:spTree>
    <p:extLst>
      <p:ext uri="{BB962C8B-B14F-4D97-AF65-F5344CB8AC3E}">
        <p14:creationId xmlns:p14="http://schemas.microsoft.com/office/powerpoint/2010/main" val="3127475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07755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r>
              <a:rPr lang="zh-CN" altLang="en-US"/>
              <a:t>现有预训练任务主要有三大类：</a:t>
            </a:r>
          </a:p>
          <a:p>
            <a:r>
              <a:rPr lang="zh-CN" altLang="en-US"/>
              <a:t>第一类是主要针对单个模态数据设计的（补全类型预训练任务），如掩蔽文本预测、掩蔽图像预测、掩蔽帧预测。其中掩蔽文本预测仍然沿用BERT的设计，掩蔽图像预测和掩蔽帧预测一般都不会直接预测原始的物体对象/帧图像，而是预测特征。由于视频具有时序性，有些模型还设计了视频帧顺序建模任务。该类任务可以使用多模态数据，也可只使用单模态数据进行训练。使用多模态数据时，模型预测时不仅可以使用该模态内部的信息，还可以使用其他模态的信息。</a:t>
            </a:r>
          </a:p>
          <a:p>
            <a:r>
              <a:rPr lang="zh-CN" altLang="en-US"/>
              <a:t>第二类主要是针对多模态数据而设计的（匹配类型预训练任务）。该类任务通过挖掘不同模态数据中的对应关系，设计预训练目标，如视频-文本对齐、图片-文本对齐等。对于视频，还有研究者提出视频字幕对齐任务，来让模型捕捉两模态信息之间的关联。 </a:t>
            </a:r>
          </a:p>
          <a:p>
            <a:r>
              <a:rPr lang="zh-CN" altLang="en-US"/>
              <a:t>第三类特殊类型预训练任务，图像回答，场景图预测</a:t>
            </a:r>
          </a:p>
          <a:p>
            <a:endParaRPr lang="zh-CN" altLang="en-US"/>
          </a:p>
          <a:p>
            <a:r>
              <a:rPr lang="zh-CN" altLang="en-US">
                <a:sym typeface="+mn-ea"/>
              </a:rPr>
              <a:t>多模态预训练的任务还是比较多的，也有不少文章会针对特定的 motivation 来提出精心设计的预训练任务。</a:t>
            </a:r>
            <a:endParaRPr lang="zh-CN" altLang="en-US"/>
          </a:p>
        </p:txBody>
      </p:sp>
    </p:spTree>
    <p:extLst>
      <p:ext uri="{BB962C8B-B14F-4D97-AF65-F5344CB8AC3E}">
        <p14:creationId xmlns:p14="http://schemas.microsoft.com/office/powerpoint/2010/main" val="289662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3.1 Visual Question Answering视觉问答</a:t>
            </a:r>
          </a:p>
          <a:p>
            <a:r>
              <a:rPr lang="zh-CN" altLang="en-US" dirty="0"/>
              <a:t>VQA 就是对于一个图片回答图片内容相关的问题。将图片和问题输入到模型中，输出是答案的分布，取概率最大的答案为预测答案。</a:t>
            </a:r>
          </a:p>
          <a:p>
            <a:r>
              <a:rPr lang="zh-CN" altLang="en-US" dirty="0"/>
              <a:t>3.2 Visual Entailment</a:t>
            </a:r>
          </a:p>
          <a:p>
            <a:r>
              <a:rPr lang="zh-CN" altLang="en-US" dirty="0"/>
              <a:t>在 Visual Entailment 中，Image 是前提，Text 是假设，模型的目标是预测 Text 是不是“Entailment Image”，一共有三中 label，分别是 Entailment、Neutral 和 Contradiction。</a:t>
            </a:r>
          </a:p>
          <a:p>
            <a:r>
              <a:rPr lang="zh-CN" altLang="en-US" dirty="0"/>
              <a:t>在 pipeline 中，我们将 Image 和 Text 输入到模型中，输出是三个 label 中的一个作为预测分类。</a:t>
            </a:r>
          </a:p>
          <a:p>
            <a:r>
              <a:rPr lang="zh-CN" altLang="en-US" dirty="0"/>
              <a:t>3.3 Natural Language for Visual Reasoning</a:t>
            </a:r>
          </a:p>
          <a:p>
            <a:r>
              <a:rPr lang="zh-CN" altLang="en-US" dirty="0"/>
              <a:t>NLVR（Natural Language for Visual Reasoning）任务中，需要同时输入两张 Image 和一个描述，输出是描述与 Image 的对应关系是否一致，label 只有两种（true/false）。</a:t>
            </a:r>
          </a:p>
          <a:p>
            <a:r>
              <a:rPr lang="zh-CN" altLang="en-US" dirty="0"/>
              <a:t>在 pipeline 中，我们将 Images 和 Text 输入到模型中，输出是两个 label 中的一个作为预测分类。</a:t>
            </a:r>
          </a:p>
          <a:p>
            <a:r>
              <a:rPr lang="zh-CN" altLang="en-US" dirty="0"/>
              <a:t>3.4 Visual Commonsense Reasoning视觉常识推理</a:t>
            </a:r>
          </a:p>
          <a:p>
            <a:r>
              <a:rPr lang="zh-CN" altLang="en-US" dirty="0"/>
              <a:t>Visual Commonsense Reasoning 中，任务是以选择题形式存在的，对于一个问题有四个备选答案，模型必须从四个答案中选择出一个答案，然后再从四个备选理由中选出选择这个答案的理由。</a:t>
            </a:r>
          </a:p>
          <a:p>
            <a:r>
              <a:rPr lang="zh-CN" altLang="en-US" dirty="0"/>
              <a:t>在训练的过程中，我们将问题和四个备选答案连接到一起再分别与图片输入到模型中，输出为四个得分，得分最高的为预测答案。选择理由是过程也是类似。</a:t>
            </a:r>
          </a:p>
          <a:p>
            <a:r>
              <a:rPr lang="zh-CN" altLang="en-US" dirty="0"/>
              <a:t>3.5 Referring Expression Comprehension引用表达式理解</a:t>
            </a:r>
          </a:p>
          <a:p>
            <a:r>
              <a:rPr lang="zh-CN" altLang="en-US" dirty="0"/>
              <a:t>Referring Expression Comprehension 任务中，输入是一个句子，模型要在图片中圈出对应的 region。</a:t>
            </a:r>
          </a:p>
          <a:p>
            <a:r>
              <a:rPr lang="zh-CN" altLang="en-US" dirty="0"/>
              <a:t>对于这个任务，我们可以对每一个 region 都输出一个 score，score 最高的 region 作为预测 region。</a:t>
            </a:r>
          </a:p>
          <a:p>
            <a:r>
              <a:rPr lang="zh-CN" altLang="en-US" dirty="0"/>
              <a:t>3.6 Image-Text Retrieval图像</a:t>
            </a:r>
            <a:r>
              <a:rPr lang="en-US" altLang="zh-CN" dirty="0"/>
              <a:t>-</a:t>
            </a:r>
            <a:r>
              <a:rPr lang="zh-CN" altLang="en-US" dirty="0"/>
              <a:t>文本检索</a:t>
            </a:r>
          </a:p>
          <a:p>
            <a:r>
              <a:rPr lang="zh-CN" altLang="en-US" dirty="0"/>
              <a:t>在 Image-Text Retrieval 任务中，就是给定一个模态的指定样本，在另一个模态的 DataBase 中找到对应的样本。</a:t>
            </a:r>
          </a:p>
          <a:p>
            <a:r>
              <a:rPr lang="zh-CN" altLang="en-US" dirty="0"/>
              <a:t>这个任务 Image-Text Matching 任务非常相似，所以在 fine-tune 的过程中就是选择 positive pair 和 negative pair 的方式来训练模型。</a:t>
            </a:r>
          </a:p>
          <a:p>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8</a:t>
            </a:fld>
            <a:endParaRPr kumimoji="1" lang="zh-CN" altLang="en-US"/>
          </a:p>
        </p:txBody>
      </p:sp>
    </p:spTree>
    <p:extLst>
      <p:ext uri="{BB962C8B-B14F-4D97-AF65-F5344CB8AC3E}">
        <p14:creationId xmlns:p14="http://schemas.microsoft.com/office/powerpoint/2010/main" val="36272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目前的多模态预训练模型按照网络的结构分类，大致可以分为两类，第一类为单流（single-stream）模型 ，第二类为双流（two-stream）模型。如上图所示，单流模型中，视觉特征和文本特征一开始就 concat 在一起，然后直接输入到 Encoder 中；双流模型就是将视觉特征和文本特征首先在两个独立的 Encoder 中进行编码，然后再输入到 cross attention 进行多模态特征的融合。</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B6388E-9C96-874D-BF64-85722E07BED5}" type="slidenum">
              <a:rPr kumimoji="1" lang="zh-CN" altLang="en-US" smtClean="0"/>
              <a:t>11</a:t>
            </a:fld>
            <a:endParaRPr kumimoji="1" lang="zh-CN" altLang="en-US"/>
          </a:p>
        </p:txBody>
      </p:sp>
    </p:spTree>
    <p:extLst>
      <p:ext uri="{BB962C8B-B14F-4D97-AF65-F5344CB8AC3E}">
        <p14:creationId xmlns:p14="http://schemas.microsoft.com/office/powerpoint/2010/main" val="3208312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a:extLst>
              <a:ext uri="{FF2B5EF4-FFF2-40B4-BE49-F238E27FC236}">
                <a16:creationId xmlns:a16="http://schemas.microsoft.com/office/drawing/2014/main" id="{8A8969F9-A12B-4C1B-89FC-94B4920504F3}"/>
              </a:ext>
            </a:extLst>
          </p:cNvPr>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pic>
        <p:nvPicPr>
          <p:cNvPr id="10" name="图片 9">
            <a:extLst>
              <a:ext uri="{FF2B5EF4-FFF2-40B4-BE49-F238E27FC236}">
                <a16:creationId xmlns:a16="http://schemas.microsoft.com/office/drawing/2014/main" id="{A7AE283C-B9BB-40D7-9952-F5918EDBDDEC}"/>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352704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图片 28">
            <a:extLst>
              <a:ext uri="{FF2B5EF4-FFF2-40B4-BE49-F238E27FC236}">
                <a16:creationId xmlns:a16="http://schemas.microsoft.com/office/drawing/2014/main" id="{617B9982-E3E4-48F5-A5C2-D27482E0B2FA}"/>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320366266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pic>
        <p:nvPicPr>
          <p:cNvPr id="9" name="图片 8">
            <a:extLst>
              <a:ext uri="{FF2B5EF4-FFF2-40B4-BE49-F238E27FC236}">
                <a16:creationId xmlns:a16="http://schemas.microsoft.com/office/drawing/2014/main" id="{54000CB4-A783-4A49-A96A-4648F9EF5744}"/>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7" name="矩形 6">
            <a:extLst>
              <a:ext uri="{FF2B5EF4-FFF2-40B4-BE49-F238E27FC236}">
                <a16:creationId xmlns:a16="http://schemas.microsoft.com/office/drawing/2014/main" id="{F23B0C43-D98B-4CF6-88E5-54C6D808E13A}"/>
              </a:ext>
            </a:extLst>
          </p:cNvPr>
          <p:cNvSpPr/>
          <p:nvPr userDrawn="1"/>
        </p:nvSpPr>
        <p:spPr>
          <a:xfrm>
            <a:off x="-57754" y="1181451"/>
            <a:ext cx="12307508" cy="5702360"/>
          </a:xfrm>
          <a:prstGeom prst="rect">
            <a:avLst/>
          </a:prstGeom>
          <a:blipFill dpi="0" rotWithShape="1">
            <a:blip r:embed="rId4">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320767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pic>
        <p:nvPicPr>
          <p:cNvPr id="9" name="图片 8">
            <a:extLst>
              <a:ext uri="{FF2B5EF4-FFF2-40B4-BE49-F238E27FC236}">
                <a16:creationId xmlns:a16="http://schemas.microsoft.com/office/drawing/2014/main" id="{54000CB4-A783-4A49-A96A-4648F9EF5744}"/>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400562240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 name="矩形 1">
            <a:extLst>
              <a:ext uri="{FF2B5EF4-FFF2-40B4-BE49-F238E27FC236}">
                <a16:creationId xmlns:a16="http://schemas.microsoft.com/office/drawing/2014/main" id="{352379F9-F01D-45F7-A601-E30FEEFD5C9E}"/>
              </a:ext>
            </a:extLst>
          </p:cNvPr>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AB2B5BA-322E-4D0C-87FF-93FF9BD52BB5}"/>
              </a:ext>
            </a:extLst>
          </p:cNvPr>
          <p:cNvPicPr>
            <a:picLocks noChangeAspect="1"/>
          </p:cNvPicPr>
          <p:nvPr userDrawn="1"/>
        </p:nvPicPr>
        <p:blipFill>
          <a:blip r:embed="rId4"/>
          <a:stretch>
            <a:fillRect/>
          </a:stretch>
        </p:blipFill>
        <p:spPr>
          <a:xfrm>
            <a:off x="9755073" y="6265068"/>
            <a:ext cx="2100786" cy="440532"/>
          </a:xfrm>
          <a:prstGeom prst="rect">
            <a:avLst/>
          </a:prstGeom>
        </p:spPr>
      </p:pic>
    </p:spTree>
    <p:extLst>
      <p:ext uri="{BB962C8B-B14F-4D97-AF65-F5344CB8AC3E}">
        <p14:creationId xmlns:p14="http://schemas.microsoft.com/office/powerpoint/2010/main" val="141464762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a:extLst>
              <a:ext uri="{FF2B5EF4-FFF2-40B4-BE49-F238E27FC236}">
                <a16:creationId xmlns:a16="http://schemas.microsoft.com/office/drawing/2014/main" id="{11B0F3A1-572A-4B3A-9A99-9CAD59FEBC36}"/>
              </a:ext>
            </a:extLst>
          </p:cNvPr>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011D1CBE-513F-4368-8483-3702832CF498}"/>
              </a:ext>
            </a:extLst>
          </p:cNvPr>
          <p:cNvPicPr>
            <a:picLocks noChangeAspect="1"/>
          </p:cNvPicPr>
          <p:nvPr userDrawn="1"/>
        </p:nvPicPr>
        <p:blipFill>
          <a:blip r:embed="rId4"/>
          <a:stretch>
            <a:fillRect/>
          </a:stretch>
        </p:blipFill>
        <p:spPr>
          <a:xfrm>
            <a:off x="349812" y="6265068"/>
            <a:ext cx="2100786" cy="440532"/>
          </a:xfrm>
          <a:prstGeom prst="rect">
            <a:avLst/>
          </a:prstGeom>
        </p:spPr>
      </p:pic>
    </p:spTree>
    <p:extLst>
      <p:ext uri="{BB962C8B-B14F-4D97-AF65-F5344CB8AC3E}">
        <p14:creationId xmlns:p14="http://schemas.microsoft.com/office/powerpoint/2010/main" val="104674122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a:extLst>
              <a:ext uri="{FF2B5EF4-FFF2-40B4-BE49-F238E27FC236}">
                <a16:creationId xmlns:a16="http://schemas.microsoft.com/office/drawing/2014/main" id="{4FA1CDCA-5607-4EAF-AAC6-6CA8EB3C96F5}"/>
              </a:ext>
            </a:extLst>
          </p:cNvPr>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90C2418-A411-4283-9233-2041C0A1EAA1}"/>
              </a:ext>
            </a:extLst>
          </p:cNvPr>
          <p:cNvPicPr>
            <a:picLocks noChangeAspect="1"/>
          </p:cNvPicPr>
          <p:nvPr userDrawn="1"/>
        </p:nvPicPr>
        <p:blipFill>
          <a:blip r:embed="rId4"/>
          <a:stretch>
            <a:fillRect/>
          </a:stretch>
        </p:blipFill>
        <p:spPr>
          <a:xfrm>
            <a:off x="349812" y="6265068"/>
            <a:ext cx="2100786" cy="440532"/>
          </a:xfrm>
          <a:prstGeom prst="rect">
            <a:avLst/>
          </a:prstGeom>
        </p:spPr>
      </p:pic>
    </p:spTree>
    <p:extLst>
      <p:ext uri="{BB962C8B-B14F-4D97-AF65-F5344CB8AC3E}">
        <p14:creationId xmlns:p14="http://schemas.microsoft.com/office/powerpoint/2010/main" val="189630664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4148652" cy="524934"/>
          </a:xfrm>
          <a:prstGeom prst="rect">
            <a:avLst/>
          </a:prstGeom>
          <a:ln w="12700" cmpd="sng">
            <a:noFill/>
          </a:ln>
        </p:spPr>
        <p:txBody>
          <a:bodyPr vert="horz" anchor="ctr"/>
          <a:lstStyle>
            <a:lvl1pPr marL="0" indent="0" algn="l">
              <a:buNone/>
              <a:defRPr sz="18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a:extLst>
              <a:ext uri="{FF2B5EF4-FFF2-40B4-BE49-F238E27FC236}">
                <a16:creationId xmlns:a16="http://schemas.microsoft.com/office/drawing/2014/main" id="{6663CA8D-D492-49CB-92CD-8F93C02664E4}"/>
              </a:ext>
            </a:extLst>
          </p:cNvPr>
          <p:cNvSpPr/>
          <p:nvPr userDrawn="1"/>
        </p:nvSpPr>
        <p:spPr>
          <a:xfrm>
            <a:off x="4934571" y="2267571"/>
            <a:ext cx="2322858" cy="2322858"/>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2381D81E-E915-44C6-BD82-F97CF9CD4D08}"/>
              </a:ext>
            </a:extLst>
          </p:cNvPr>
          <p:cNvPicPr>
            <a:picLocks noChangeAspect="1"/>
          </p:cNvPicPr>
          <p:nvPr userDrawn="1"/>
        </p:nvPicPr>
        <p:blipFill>
          <a:blip r:embed="rId3"/>
          <a:stretch>
            <a:fillRect/>
          </a:stretch>
        </p:blipFill>
        <p:spPr>
          <a:xfrm>
            <a:off x="9755073" y="6265068"/>
            <a:ext cx="2100786" cy="440532"/>
          </a:xfrm>
          <a:prstGeom prst="rect">
            <a:avLst/>
          </a:prstGeom>
        </p:spPr>
      </p:pic>
    </p:spTree>
    <p:extLst>
      <p:ext uri="{BB962C8B-B14F-4D97-AF65-F5344CB8AC3E}">
        <p14:creationId xmlns:p14="http://schemas.microsoft.com/office/powerpoint/2010/main" val="1111783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5无底色logo">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4" name="图片 3">
            <a:extLst>
              <a:ext uri="{FF2B5EF4-FFF2-40B4-BE49-F238E27FC236}">
                <a16:creationId xmlns:a16="http://schemas.microsoft.com/office/drawing/2014/main" id="{2381D81E-E915-44C6-BD82-F97CF9CD4D08}"/>
              </a:ext>
            </a:extLst>
          </p:cNvPr>
          <p:cNvPicPr>
            <a:picLocks noChangeAspect="1"/>
          </p:cNvPicPr>
          <p:nvPr userDrawn="1"/>
        </p:nvPicPr>
        <p:blipFill>
          <a:blip r:embed="rId2"/>
          <a:stretch>
            <a:fillRect/>
          </a:stretch>
        </p:blipFill>
        <p:spPr>
          <a:xfrm>
            <a:off x="9755073" y="6265068"/>
            <a:ext cx="2100786" cy="440532"/>
          </a:xfrm>
          <a:prstGeom prst="rect">
            <a:avLst/>
          </a:prstGeom>
        </p:spPr>
      </p:pic>
    </p:spTree>
    <p:extLst>
      <p:ext uri="{BB962C8B-B14F-4D97-AF65-F5344CB8AC3E}">
        <p14:creationId xmlns:p14="http://schemas.microsoft.com/office/powerpoint/2010/main" val="2373032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a:extLst>
              <a:ext uri="{FF2B5EF4-FFF2-40B4-BE49-F238E27FC236}">
                <a16:creationId xmlns:a16="http://schemas.microsoft.com/office/drawing/2014/main" id="{8A8969F9-A12B-4C1B-89FC-94B4920504F3}"/>
              </a:ext>
            </a:extLst>
          </p:cNvPr>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5" name="矩形 4">
            <a:extLst>
              <a:ext uri="{FF2B5EF4-FFF2-40B4-BE49-F238E27FC236}">
                <a16:creationId xmlns:a16="http://schemas.microsoft.com/office/drawing/2014/main" id="{06F7E110-E560-40FF-9915-FFE10C2C73C8}"/>
              </a:ext>
            </a:extLst>
          </p:cNvPr>
          <p:cNvSpPr/>
          <p:nvPr userDrawn="1"/>
        </p:nvSpPr>
        <p:spPr>
          <a:xfrm>
            <a:off x="0" y="1414472"/>
            <a:ext cx="12156460" cy="5632376"/>
          </a:xfrm>
          <a:prstGeom prst="rect">
            <a:avLst/>
          </a:prstGeom>
          <a:blipFill dpi="0" rotWithShape="1">
            <a:blip r:embed="rId3">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718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结尾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a:extLst>
              <a:ext uri="{FF2B5EF4-FFF2-40B4-BE49-F238E27FC236}">
                <a16:creationId xmlns:a16="http://schemas.microsoft.com/office/drawing/2014/main" id="{8A8969F9-A12B-4C1B-89FC-94B4920504F3}"/>
              </a:ext>
            </a:extLst>
          </p:cNvPr>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58757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a:extLst>
              <a:ext uri="{FF2B5EF4-FFF2-40B4-BE49-F238E27FC236}">
                <a16:creationId xmlns:a16="http://schemas.microsoft.com/office/drawing/2014/main" id="{8A8969F9-A12B-4C1B-89FC-94B4920504F3}"/>
              </a:ext>
            </a:extLst>
          </p:cNvPr>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pic>
        <p:nvPicPr>
          <p:cNvPr id="10" name="图片 9">
            <a:extLst>
              <a:ext uri="{FF2B5EF4-FFF2-40B4-BE49-F238E27FC236}">
                <a16:creationId xmlns:a16="http://schemas.microsoft.com/office/drawing/2014/main" id="{A7AE283C-B9BB-40D7-9952-F5918EDBDDEC}"/>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6" name="矩形 5">
            <a:extLst>
              <a:ext uri="{FF2B5EF4-FFF2-40B4-BE49-F238E27FC236}">
                <a16:creationId xmlns:a16="http://schemas.microsoft.com/office/drawing/2014/main" id="{75F96E54-96F0-4F26-8C62-7F85E36943EC}"/>
              </a:ext>
            </a:extLst>
          </p:cNvPr>
          <p:cNvSpPr/>
          <p:nvPr userDrawn="1"/>
        </p:nvSpPr>
        <p:spPr>
          <a:xfrm>
            <a:off x="-57754" y="1181451"/>
            <a:ext cx="12307508" cy="5702360"/>
          </a:xfrm>
          <a:prstGeom prst="rect">
            <a:avLst/>
          </a:prstGeom>
          <a:blipFill dpi="0" rotWithShape="1">
            <a:blip r:embed="rId4">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9900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53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图片 13">
            <a:extLst>
              <a:ext uri="{FF2B5EF4-FFF2-40B4-BE49-F238E27FC236}">
                <a16:creationId xmlns:a16="http://schemas.microsoft.com/office/drawing/2014/main" id="{13420B4D-3416-43AD-8232-073A814D49AE}"/>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15" name="矩形 14">
            <a:extLst>
              <a:ext uri="{FF2B5EF4-FFF2-40B4-BE49-F238E27FC236}">
                <a16:creationId xmlns:a16="http://schemas.microsoft.com/office/drawing/2014/main" id="{B7F0A93E-0003-46C8-8CBB-D3D667440B4F}"/>
              </a:ext>
            </a:extLst>
          </p:cNvPr>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208527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图片 13">
            <a:extLst>
              <a:ext uri="{FF2B5EF4-FFF2-40B4-BE49-F238E27FC236}">
                <a16:creationId xmlns:a16="http://schemas.microsoft.com/office/drawing/2014/main" id="{13420B4D-3416-43AD-8232-073A814D49AE}"/>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796690037"/>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图片 17">
            <a:extLst>
              <a:ext uri="{FF2B5EF4-FFF2-40B4-BE49-F238E27FC236}">
                <a16:creationId xmlns:a16="http://schemas.microsoft.com/office/drawing/2014/main" id="{2FAC5FCD-D3EE-4D8F-918E-F8130DF95F2F}"/>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19" name="矩形 18">
            <a:extLst>
              <a:ext uri="{FF2B5EF4-FFF2-40B4-BE49-F238E27FC236}">
                <a16:creationId xmlns:a16="http://schemas.microsoft.com/office/drawing/2014/main" id="{4EDB3501-3958-40BC-B6A1-F4ACF3077221}"/>
              </a:ext>
            </a:extLst>
          </p:cNvPr>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842199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图片 17">
            <a:extLst>
              <a:ext uri="{FF2B5EF4-FFF2-40B4-BE49-F238E27FC236}">
                <a16:creationId xmlns:a16="http://schemas.microsoft.com/office/drawing/2014/main" id="{2FAC5FCD-D3EE-4D8F-918E-F8130DF95F2F}"/>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88413052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图片 25">
            <a:extLst>
              <a:ext uri="{FF2B5EF4-FFF2-40B4-BE49-F238E27FC236}">
                <a16:creationId xmlns:a16="http://schemas.microsoft.com/office/drawing/2014/main" id="{E1994B25-C42E-47A7-9D4C-4258CCE66DE8}"/>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27" name="矩形 26">
            <a:extLst>
              <a:ext uri="{FF2B5EF4-FFF2-40B4-BE49-F238E27FC236}">
                <a16:creationId xmlns:a16="http://schemas.microsoft.com/office/drawing/2014/main" id="{68E192B9-5C7F-4197-A260-4412F703EF28}"/>
              </a:ext>
            </a:extLst>
          </p:cNvPr>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796250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图片 25">
            <a:extLst>
              <a:ext uri="{FF2B5EF4-FFF2-40B4-BE49-F238E27FC236}">
                <a16:creationId xmlns:a16="http://schemas.microsoft.com/office/drawing/2014/main" id="{E1994B25-C42E-47A7-9D4C-4258CCE66DE8}"/>
              </a:ext>
            </a:extLst>
          </p:cNvPr>
          <p:cNvPicPr>
            <a:picLocks noChangeAspect="1"/>
          </p:cNvPicPr>
          <p:nvPr userDrawn="1"/>
        </p:nvPicPr>
        <p:blipFill>
          <a:blip r:embed="rId3"/>
          <a:stretch>
            <a:fillRect/>
          </a:stretch>
        </p:blipFill>
        <p:spPr>
          <a:xfrm>
            <a:off x="277244" y="169068"/>
            <a:ext cx="2100786" cy="440532"/>
          </a:xfrm>
          <a:prstGeom prst="rect">
            <a:avLst/>
          </a:prstGeom>
        </p:spPr>
      </p:pic>
    </p:spTree>
    <p:extLst>
      <p:ext uri="{BB962C8B-B14F-4D97-AF65-F5344CB8AC3E}">
        <p14:creationId xmlns:p14="http://schemas.microsoft.com/office/powerpoint/2010/main" val="4268450820"/>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图片 28">
            <a:extLst>
              <a:ext uri="{FF2B5EF4-FFF2-40B4-BE49-F238E27FC236}">
                <a16:creationId xmlns:a16="http://schemas.microsoft.com/office/drawing/2014/main" id="{617B9982-E3E4-48F5-A5C2-D27482E0B2FA}"/>
              </a:ext>
            </a:extLst>
          </p:cNvPr>
          <p:cNvPicPr>
            <a:picLocks noChangeAspect="1"/>
          </p:cNvPicPr>
          <p:nvPr userDrawn="1"/>
        </p:nvPicPr>
        <p:blipFill>
          <a:blip r:embed="rId3"/>
          <a:stretch>
            <a:fillRect/>
          </a:stretch>
        </p:blipFill>
        <p:spPr>
          <a:xfrm>
            <a:off x="277244" y="169068"/>
            <a:ext cx="2100786" cy="440532"/>
          </a:xfrm>
          <a:prstGeom prst="rect">
            <a:avLst/>
          </a:prstGeom>
        </p:spPr>
      </p:pic>
      <p:sp>
        <p:nvSpPr>
          <p:cNvPr id="10" name="矩形 9">
            <a:extLst>
              <a:ext uri="{FF2B5EF4-FFF2-40B4-BE49-F238E27FC236}">
                <a16:creationId xmlns:a16="http://schemas.microsoft.com/office/drawing/2014/main" id="{9B4BAB04-2118-4F0B-B5B9-F4740C7FCE56}"/>
              </a:ext>
            </a:extLst>
          </p:cNvPr>
          <p:cNvSpPr/>
          <p:nvPr userDrawn="1"/>
        </p:nvSpPr>
        <p:spPr>
          <a:xfrm>
            <a:off x="5814919" y="1811930"/>
            <a:ext cx="9148698" cy="5236921"/>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61320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704" r:id="rId1"/>
    <p:sldLayoutId id="2147483712" r:id="rId2"/>
    <p:sldLayoutId id="2147483699" r:id="rId3"/>
    <p:sldLayoutId id="2147483707" r:id="rId4"/>
    <p:sldLayoutId id="2147483700" r:id="rId5"/>
    <p:sldLayoutId id="2147483708" r:id="rId6"/>
    <p:sldLayoutId id="2147483701" r:id="rId7"/>
    <p:sldLayoutId id="2147483709" r:id="rId8"/>
    <p:sldLayoutId id="2147483702" r:id="rId9"/>
    <p:sldLayoutId id="2147483710" r:id="rId10"/>
    <p:sldLayoutId id="2147483689" r:id="rId11"/>
    <p:sldLayoutId id="2147483711" r:id="rId12"/>
    <p:sldLayoutId id="2147483690" r:id="rId13"/>
    <p:sldLayoutId id="2147483691" r:id="rId14"/>
    <p:sldLayoutId id="2147483692" r:id="rId15"/>
    <p:sldLayoutId id="2147483693" r:id="rId16"/>
    <p:sldLayoutId id="2147483705" r:id="rId17"/>
    <p:sldLayoutId id="2147483706" r:id="rId18"/>
    <p:sldLayoutId id="2147483713" r:id="rId19"/>
    <p:sldLayoutId id="214748369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10.png"/></Relationships>
</file>

<file path=ppt/slides/_rels/slide38.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59.png"/><Relationship Id="rId7" Type="http://schemas.openxmlformats.org/officeDocument/2006/relationships/image" Target="../media/image240.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39.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60.png"/><Relationship Id="rId7" Type="http://schemas.openxmlformats.org/officeDocument/2006/relationships/image" Target="../media/image300.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61.png"/><Relationship Id="rId10" Type="http://schemas.openxmlformats.org/officeDocument/2006/relationships/image" Target="../media/image330.png"/><Relationship Id="rId4" Type="http://schemas.openxmlformats.org/officeDocument/2006/relationships/image" Target="../media/image270.png"/><Relationship Id="rId9" Type="http://schemas.openxmlformats.org/officeDocument/2006/relationships/image" Target="../media/image32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0.xml"/><Relationship Id="rId1" Type="http://schemas.openxmlformats.org/officeDocument/2006/relationships/slideLayout" Target="../slideLayouts/slideLayout16.xml"/><Relationship Id="rId5" Type="http://schemas.openxmlformats.org/officeDocument/2006/relationships/image" Target="../media/image43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2166158"/>
            <a:ext cx="12192001" cy="3853796"/>
          </a:xfrm>
          <a:prstGeom prst="rect">
            <a:avLst/>
          </a:prstGeom>
          <a:gradFill flip="none" rotWithShape="1">
            <a:gsLst>
              <a:gs pos="0">
                <a:schemeClr val="bg1"/>
              </a:gs>
              <a:gs pos="30000">
                <a:schemeClr val="bg1">
                  <a:alpha val="70000"/>
                </a:schemeClr>
              </a:gs>
              <a:gs pos="50000">
                <a:schemeClr val="bg1"/>
              </a:gs>
              <a:gs pos="70000">
                <a:schemeClr val="bg1">
                  <a:alpha val="70000"/>
                </a:schemeClr>
              </a:gs>
              <a:gs pos="100000">
                <a:schemeClr val="bg1"/>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p:nvPr>
        </p:nvSpPr>
        <p:spPr>
          <a:xfrm>
            <a:off x="0" y="2394984"/>
            <a:ext cx="12192000" cy="937764"/>
          </a:xfrm>
        </p:spPr>
        <p:txBody>
          <a:bodyPr/>
          <a:lstStyle/>
          <a:p>
            <a:r>
              <a:rPr lang="en-US" altLang="zh-CN" dirty="0"/>
              <a:t>Multi-modal Pretraining Models</a:t>
            </a:r>
          </a:p>
        </p:txBody>
      </p:sp>
      <p:sp>
        <p:nvSpPr>
          <p:cNvPr id="15" name="文本框 14"/>
          <p:cNvSpPr txBox="1"/>
          <p:nvPr/>
        </p:nvSpPr>
        <p:spPr>
          <a:xfrm>
            <a:off x="5941060" y="3102542"/>
            <a:ext cx="309880" cy="460375"/>
          </a:xfrm>
          <a:prstGeom prst="rect">
            <a:avLst/>
          </a:prstGeom>
          <a:noFill/>
        </p:spPr>
        <p:txBody>
          <a:bodyPr wrap="none" rtlCol="0">
            <a:spAutoFit/>
          </a:bodyPr>
          <a:lstStyle/>
          <a:p>
            <a:pPr algn="ctr"/>
            <a:r>
              <a:rPr kumimoji="1" lang="en-GB" altLang="zh-CN" sz="2400" dirty="0">
                <a:latin typeface="Times New Roman" panose="02020603050405020304" pitchFamily="18" charset="0"/>
                <a:cs typeface="Times New Roman" panose="02020603050405020304" pitchFamily="18" charset="0"/>
              </a:rPr>
              <a:t>﻿</a:t>
            </a:r>
            <a:endParaRPr kumimoji="1" lang="zh-CN" altLang="en-US" sz="240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5549625" y="3944995"/>
            <a:ext cx="309880" cy="460375"/>
          </a:xfrm>
          <a:prstGeom prst="rect">
            <a:avLst/>
          </a:prstGeom>
          <a:noFill/>
        </p:spPr>
        <p:txBody>
          <a:bodyPr wrap="none" rtlCol="0">
            <a:spAutoFit/>
          </a:bodyPr>
          <a:lstStyle/>
          <a:p>
            <a:r>
              <a:rPr kumimoji="1" lang="en-GB" altLang="zh-CN" sz="2400" b="1" dirty="0">
                <a:latin typeface="Times New Roman" panose="02020603050405020304" pitchFamily="18" charset="0"/>
                <a:cs typeface="Times New Roman" panose="02020603050405020304" pitchFamily="18" charset="0"/>
              </a:rPr>
              <a:t>﻿</a:t>
            </a:r>
            <a:endParaRPr kumimoji="1" lang="zh-CN" altLang="en-US" sz="2400" b="1" dirty="0">
              <a:latin typeface="Times New Roman" panose="02020603050405020304" pitchFamily="18" charset="0"/>
              <a:cs typeface="Times New Roman" panose="02020603050405020304" pitchFamily="18" charset="0"/>
            </a:endParaRPr>
          </a:p>
        </p:txBody>
      </p:sp>
      <p:grpSp>
        <p:nvGrpSpPr>
          <p:cNvPr id="11" name="组合 10">
            <a:extLst>
              <a:ext uri="{FF2B5EF4-FFF2-40B4-BE49-F238E27FC236}">
                <a16:creationId xmlns:a16="http://schemas.microsoft.com/office/drawing/2014/main" id="{6D9E780D-3CDF-4CF2-A452-F9F0CCCDA415}"/>
              </a:ext>
            </a:extLst>
          </p:cNvPr>
          <p:cNvGrpSpPr/>
          <p:nvPr/>
        </p:nvGrpSpPr>
        <p:grpSpPr>
          <a:xfrm>
            <a:off x="2367338" y="3590306"/>
            <a:ext cx="7457321" cy="900000"/>
            <a:chOff x="5013000" y="4693075"/>
            <a:chExt cx="4761068" cy="900000"/>
          </a:xfrm>
        </p:grpSpPr>
        <p:pic>
          <p:nvPicPr>
            <p:cNvPr id="13" name="图形 12" descr="教授">
              <a:extLst>
                <a:ext uri="{FF2B5EF4-FFF2-40B4-BE49-F238E27FC236}">
                  <a16:creationId xmlns:a16="http://schemas.microsoft.com/office/drawing/2014/main" id="{8524C6F5-4813-4CC1-BC74-91263188270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5013000" y="4693075"/>
              <a:ext cx="574598" cy="900000"/>
            </a:xfrm>
            <a:prstGeom prst="rect">
              <a:avLst/>
            </a:prstGeom>
          </p:spPr>
        </p:pic>
        <p:sp>
          <p:nvSpPr>
            <p:cNvPr id="14" name="文本占位符 4">
              <a:extLst>
                <a:ext uri="{FF2B5EF4-FFF2-40B4-BE49-F238E27FC236}">
                  <a16:creationId xmlns:a16="http://schemas.microsoft.com/office/drawing/2014/main" id="{94BAF156-6D2D-43A2-9D2E-42F8A77C4FF8}"/>
                </a:ext>
              </a:extLst>
            </p:cNvPr>
            <p:cNvSpPr txBox="1">
              <a:spLocks/>
            </p:cNvSpPr>
            <p:nvPr/>
          </p:nvSpPr>
          <p:spPr>
            <a:xfrm>
              <a:off x="5458823" y="4923244"/>
              <a:ext cx="4315245" cy="385135"/>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陈若愚</a:t>
              </a:r>
              <a:r>
                <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rPr>
                <a:t> 唐源民 陈诺 李嫣 李葭 王植棽 朱子璇</a:t>
              </a:r>
              <a:endParaRPr lang="en" altLang="zh-CN"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 y="1286714"/>
            <a:ext cx="12192000" cy="2476528"/>
          </a:xfrm>
        </p:spPr>
        <p:txBody>
          <a:bodyPr/>
          <a:lstStyle/>
          <a:p>
            <a:r>
              <a:rPr lang="en-US" altLang="zh-CN" sz="4800" dirty="0" err="1"/>
              <a:t>ViLBERT</a:t>
            </a:r>
            <a:r>
              <a:rPr lang="en-US" altLang="zh-CN" sz="4800" dirty="0"/>
              <a:t>: Pretraining Task-Agnostic </a:t>
            </a:r>
            <a:r>
              <a:rPr lang="en-US" altLang="zh-CN" sz="4800" dirty="0" err="1"/>
              <a:t>Visiolinguistic</a:t>
            </a:r>
            <a:r>
              <a:rPr lang="en-US" altLang="zh-CN" sz="4800" dirty="0"/>
              <a:t> Representations for Vision and-Language Tasks</a:t>
            </a:r>
            <a:endParaRPr lang="zh-CN" altLang="en-US" sz="4800" dirty="0"/>
          </a:p>
        </p:txBody>
      </p:sp>
      <p:sp>
        <p:nvSpPr>
          <p:cNvPr id="4" name="文本占位符 3"/>
          <p:cNvSpPr>
            <a:spLocks noGrp="1"/>
          </p:cNvSpPr>
          <p:nvPr>
            <p:ph type="body" sz="quarter" idx="12"/>
          </p:nvPr>
        </p:nvSpPr>
        <p:spPr/>
        <p:txBody>
          <a:bodyPr/>
          <a:lstStyle/>
          <a:p>
            <a:r>
              <a:rPr kumimoji="1" lang="en-US" altLang="zh-CN" b="1" dirty="0">
                <a:solidFill>
                  <a:schemeClr val="accent5">
                    <a:lumMod val="75000"/>
                  </a:schemeClr>
                </a:solidFill>
              </a:rPr>
              <a:t>1</a:t>
            </a:r>
            <a:endParaRPr kumimoji="1" lang="zh-CN" altLang="en-US" b="1" dirty="0">
              <a:solidFill>
                <a:schemeClr val="accent5">
                  <a:lumMod val="75000"/>
                </a:schemeClr>
              </a:solidFill>
            </a:endParaRPr>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391665173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7E3DE39-E247-8D4D-BE59-D145BB6C81C5}"/>
              </a:ext>
            </a:extLst>
          </p:cNvPr>
          <p:cNvSpPr>
            <a:spLocks noGrp="1"/>
          </p:cNvSpPr>
          <p:nvPr>
            <p:ph type="body" sz="quarter" idx="10"/>
          </p:nvPr>
        </p:nvSpPr>
        <p:spPr>
          <a:xfrm>
            <a:off x="266400" y="416583"/>
            <a:ext cx="4148652" cy="524934"/>
          </a:xfrm>
        </p:spPr>
        <p:txBody>
          <a:bodyPr/>
          <a:lstStyle/>
          <a:p>
            <a:r>
              <a:rPr kumimoji="1" lang="en-US" altLang="zh-CN" dirty="0">
                <a:latin typeface="+mj-lt"/>
                <a:cs typeface="Times New Roman" panose="02020603050405020304" pitchFamily="18" charset="0"/>
              </a:rPr>
              <a:t>Motivation</a:t>
            </a:r>
            <a:endParaRPr kumimoji="1" lang="zh-CN" altLang="en-US" dirty="0">
              <a:latin typeface="+mj-lt"/>
              <a:cs typeface="Times New Roman" panose="02020603050405020304" pitchFamily="18" charset="0"/>
            </a:endParaRPr>
          </a:p>
        </p:txBody>
      </p:sp>
      <p:sp>
        <p:nvSpPr>
          <p:cNvPr id="13" name="文本框 12">
            <a:extLst>
              <a:ext uri="{FF2B5EF4-FFF2-40B4-BE49-F238E27FC236}">
                <a16:creationId xmlns:a16="http://schemas.microsoft.com/office/drawing/2014/main" id="{2C7A1F54-B918-44D9-A029-45F1A98C71D4}"/>
              </a:ext>
            </a:extLst>
          </p:cNvPr>
          <p:cNvSpPr txBox="1"/>
          <p:nvPr/>
        </p:nvSpPr>
        <p:spPr>
          <a:xfrm>
            <a:off x="378691" y="969818"/>
            <a:ext cx="6733310" cy="1754326"/>
          </a:xfrm>
          <a:prstGeom prst="rect">
            <a:avLst/>
          </a:prstGeom>
          <a:noFill/>
        </p:spPr>
        <p:txBody>
          <a:bodyPr wrap="square" rtlCol="0">
            <a:spAutoFit/>
          </a:bodyPr>
          <a:lstStyle/>
          <a:p>
            <a:pPr marL="285750" indent="-285750">
              <a:buFont typeface="Wingdings" panose="05000000000000000000" pitchFamily="2" charset="2"/>
              <a:buChar char="Ø"/>
            </a:pPr>
            <a:r>
              <a:rPr lang="en-US" altLang="zh-CN" i="1" dirty="0">
                <a:latin typeface="Times New Roman" panose="02020603050405020304" pitchFamily="18" charset="0"/>
                <a:cs typeface="Times New Roman" panose="02020603050405020304" pitchFamily="18" charset="0"/>
              </a:rPr>
              <a:t>Pretrain-then-transfer </a:t>
            </a:r>
            <a:r>
              <a:rPr lang="en-US" altLang="zh-CN" dirty="0">
                <a:latin typeface="Times New Roman" panose="02020603050405020304" pitchFamily="18" charset="0"/>
                <a:cs typeface="Times New Roman" panose="02020603050405020304" pitchFamily="18" charset="0"/>
              </a:rPr>
              <a:t>is a common method in both computer vision and natural language processing and well-pretrained models can provide useful information for target tasks.</a:t>
            </a:r>
          </a:p>
          <a:p>
            <a:pPr marL="285750" indent="-285750">
              <a:buFont typeface="Wingdings" panose="05000000000000000000" pitchFamily="2" charset="2"/>
              <a:buChar char="Ø"/>
            </a:pPr>
            <a:endParaRPr lang="en-US" altLang="zh-CN" i="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But for </a:t>
            </a:r>
            <a:r>
              <a:rPr lang="en-US" altLang="zh-CN" i="1" dirty="0">
                <a:latin typeface="Times New Roman" panose="02020603050405020304" pitchFamily="18" charset="0"/>
                <a:cs typeface="Times New Roman" panose="02020603050405020304" pitchFamily="18" charset="0"/>
              </a:rPr>
              <a:t>Vision-and-Language</a:t>
            </a:r>
            <a:r>
              <a:rPr lang="en-US" altLang="zh-CN" dirty="0">
                <a:latin typeface="Times New Roman" panose="02020603050405020304" pitchFamily="18" charset="0"/>
                <a:cs typeface="Times New Roman" panose="02020603050405020304" pitchFamily="18" charset="0"/>
              </a:rPr>
              <a:t> tasks, there had been no </a:t>
            </a:r>
            <a:r>
              <a:rPr lang="en-US" altLang="zh-CN" b="1" dirty="0">
                <a:latin typeface="Times New Roman" panose="02020603050405020304" pitchFamily="18" charset="0"/>
                <a:cs typeface="Times New Roman" panose="02020603050405020304" pitchFamily="18" charset="0"/>
              </a:rPr>
              <a:t>universal</a:t>
            </a:r>
            <a:r>
              <a:rPr lang="en-US" altLang="zh-CN" dirty="0">
                <a:latin typeface="Times New Roman" panose="02020603050405020304" pitchFamily="18" charset="0"/>
                <a:cs typeface="Times New Roman" panose="02020603050405020304" pitchFamily="18" charset="0"/>
              </a:rPr>
              <a:t> pre-trained model.</a:t>
            </a:r>
            <a:endParaRPr lang="zh-CN" altLang="en-US"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9BFDB20D-5A44-43D2-8F65-6F3CC02F8D19}"/>
              </a:ext>
            </a:extLst>
          </p:cNvPr>
          <p:cNvPicPr>
            <a:picLocks noChangeAspect="1"/>
          </p:cNvPicPr>
          <p:nvPr/>
        </p:nvPicPr>
        <p:blipFill>
          <a:blip r:embed="rId3">
            <a:clrChange>
              <a:clrFrom>
                <a:srgbClr val="FDFFFC"/>
              </a:clrFrom>
              <a:clrTo>
                <a:srgbClr val="FDFFFC">
                  <a:alpha val="0"/>
                </a:srgbClr>
              </a:clrTo>
            </a:clrChange>
          </a:blip>
          <a:stretch>
            <a:fillRect/>
          </a:stretch>
        </p:blipFill>
        <p:spPr>
          <a:xfrm>
            <a:off x="7435273" y="1833005"/>
            <a:ext cx="4616370" cy="3191989"/>
          </a:xfrm>
          <a:prstGeom prst="rect">
            <a:avLst/>
          </a:prstGeom>
        </p:spPr>
      </p:pic>
      <p:sp>
        <p:nvSpPr>
          <p:cNvPr id="18" name="文本占位符 1">
            <a:extLst>
              <a:ext uri="{FF2B5EF4-FFF2-40B4-BE49-F238E27FC236}">
                <a16:creationId xmlns:a16="http://schemas.microsoft.com/office/drawing/2014/main" id="{93671B75-2751-403F-957B-FC4AD5F2B9BB}"/>
              </a:ext>
            </a:extLst>
          </p:cNvPr>
          <p:cNvSpPr txBox="1">
            <a:spLocks/>
          </p:cNvSpPr>
          <p:nvPr/>
        </p:nvSpPr>
        <p:spPr>
          <a:xfrm>
            <a:off x="265303" y="3501457"/>
            <a:ext cx="5548475" cy="5249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Times New Roman" panose="02020603050405020304" pitchFamily="18" charset="0"/>
                <a:ea typeface="Microsoft YaHei" charset="0"/>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latin typeface="+mj-lt"/>
              </a:rPr>
              <a:t>Contribution</a:t>
            </a:r>
            <a:endParaRPr kumimoji="1" lang="zh-CN" altLang="en-US" sz="1800" dirty="0">
              <a:latin typeface="+mj-lt"/>
            </a:endParaRPr>
          </a:p>
        </p:txBody>
      </p:sp>
      <p:sp>
        <p:nvSpPr>
          <p:cNvPr id="19" name="文本框 18">
            <a:extLst>
              <a:ext uri="{FF2B5EF4-FFF2-40B4-BE49-F238E27FC236}">
                <a16:creationId xmlns:a16="http://schemas.microsoft.com/office/drawing/2014/main" id="{C7E3B2CC-5140-4886-BDFD-487F6F2B54F7}"/>
              </a:ext>
            </a:extLst>
          </p:cNvPr>
          <p:cNvSpPr txBox="1"/>
          <p:nvPr/>
        </p:nvSpPr>
        <p:spPr>
          <a:xfrm>
            <a:off x="378691" y="4207974"/>
            <a:ext cx="6733310"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This paper proposed a model named </a:t>
            </a:r>
            <a:r>
              <a:rPr lang="en-US" altLang="zh-CN" dirty="0" err="1">
                <a:latin typeface="Times New Roman" panose="02020603050405020304" pitchFamily="18" charset="0"/>
                <a:cs typeface="Times New Roman" panose="02020603050405020304" pitchFamily="18" charset="0"/>
              </a:rPr>
              <a:t>ViLBERT</a:t>
            </a:r>
            <a:r>
              <a:rPr lang="en-US" altLang="zh-CN" dirty="0">
                <a:latin typeface="Times New Roman" panose="02020603050405020304" pitchFamily="18" charset="0"/>
                <a:cs typeface="Times New Roman" panose="02020603050405020304" pitchFamily="18" charset="0"/>
              </a:rPr>
              <a:t> based on the BERT model to solve the pre-training problem of </a:t>
            </a:r>
            <a:r>
              <a:rPr lang="en-US" altLang="zh-CN" i="1" dirty="0">
                <a:latin typeface="Times New Roman" panose="02020603050405020304" pitchFamily="18" charset="0"/>
                <a:cs typeface="Times New Roman" panose="02020603050405020304" pitchFamily="18" charset="0"/>
              </a:rPr>
              <a:t>Vision-and-Language</a:t>
            </a:r>
            <a:r>
              <a:rPr lang="en-US" altLang="zh-CN" dirty="0">
                <a:latin typeface="Times New Roman" panose="02020603050405020304" pitchFamily="18" charset="0"/>
                <a:cs typeface="Times New Roman" panose="02020603050405020304" pitchFamily="18" charset="0"/>
              </a:rPr>
              <a:t> tasks.</a:t>
            </a:r>
            <a:endParaRPr lang="zh-CN" altLang="en-US" dirty="0">
              <a:latin typeface="Times New Roman" panose="02020603050405020304" pitchFamily="18" charset="0"/>
              <a:cs typeface="Times New Roman" panose="02020603050405020304" pitchFamily="18" charset="0"/>
            </a:endParaRPr>
          </a:p>
        </p:txBody>
      </p:sp>
      <p:sp>
        <p:nvSpPr>
          <p:cNvPr id="8" name="文本占位符 1">
            <a:extLst>
              <a:ext uri="{FF2B5EF4-FFF2-40B4-BE49-F238E27FC236}">
                <a16:creationId xmlns:a16="http://schemas.microsoft.com/office/drawing/2014/main" id="{5E331329-D300-4C1D-8855-B4FF3BEB3338}"/>
              </a:ext>
            </a:extLst>
          </p:cNvPr>
          <p:cNvSpPr>
            <a:spLocks noGrp="1"/>
          </p:cNvSpPr>
          <p:nvPr/>
        </p:nvSpPr>
        <p:spPr>
          <a:xfrm>
            <a:off x="266399" y="108000"/>
            <a:ext cx="5400000"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ONE</a:t>
            </a:r>
            <a:r>
              <a:rPr kumimoji="1" lang="zh-CN" altLang="en-US" sz="2000" dirty="0">
                <a:solidFill>
                  <a:srgbClr val="2958A0"/>
                </a:solidFill>
              </a:rPr>
              <a:t> </a:t>
            </a:r>
            <a:r>
              <a:rPr kumimoji="1" lang="en-US" altLang="zh-CN" sz="2000" dirty="0">
                <a:solidFill>
                  <a:srgbClr val="2958A0"/>
                </a:solidFill>
              </a:rPr>
              <a:t>Motivation &amp; Contribution</a:t>
            </a:r>
          </a:p>
        </p:txBody>
      </p:sp>
    </p:spTree>
    <p:extLst>
      <p:ext uri="{BB962C8B-B14F-4D97-AF65-F5344CB8AC3E}">
        <p14:creationId xmlns:p14="http://schemas.microsoft.com/office/powerpoint/2010/main" val="307349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9A8C2AD-DE6A-C540-811D-B297187C973C}"/>
              </a:ext>
            </a:extLst>
          </p:cNvPr>
          <p:cNvSpPr>
            <a:spLocks noGrp="1"/>
          </p:cNvSpPr>
          <p:nvPr>
            <p:ph type="body" sz="quarter" idx="10"/>
          </p:nvPr>
        </p:nvSpPr>
        <p:spPr>
          <a:xfrm>
            <a:off x="265303" y="385200"/>
            <a:ext cx="2397215" cy="524934"/>
          </a:xfrm>
        </p:spPr>
        <p:txBody>
          <a:bodyPr/>
          <a:lstStyle/>
          <a:p>
            <a:r>
              <a:rPr kumimoji="1" lang="en-US" altLang="zh-CN" dirty="0"/>
              <a:t>Pipeline</a:t>
            </a:r>
          </a:p>
        </p:txBody>
      </p:sp>
      <p:pic>
        <p:nvPicPr>
          <p:cNvPr id="10" name="图片 9">
            <a:extLst>
              <a:ext uri="{FF2B5EF4-FFF2-40B4-BE49-F238E27FC236}">
                <a16:creationId xmlns:a16="http://schemas.microsoft.com/office/drawing/2014/main" id="{15102081-22AF-44CE-8FA5-88D24377494A}"/>
              </a:ext>
            </a:extLst>
          </p:cNvPr>
          <p:cNvPicPr>
            <a:picLocks noChangeAspect="1"/>
          </p:cNvPicPr>
          <p:nvPr/>
        </p:nvPicPr>
        <p:blipFill>
          <a:blip r:embed="rId3"/>
          <a:stretch>
            <a:fillRect/>
          </a:stretch>
        </p:blipFill>
        <p:spPr>
          <a:xfrm>
            <a:off x="1456677" y="1179985"/>
            <a:ext cx="9278645" cy="1981477"/>
          </a:xfrm>
          <a:prstGeom prst="rect">
            <a:avLst/>
          </a:prstGeom>
        </p:spPr>
      </p:pic>
      <p:grpSp>
        <p:nvGrpSpPr>
          <p:cNvPr id="21" name="组合 20">
            <a:extLst>
              <a:ext uri="{FF2B5EF4-FFF2-40B4-BE49-F238E27FC236}">
                <a16:creationId xmlns:a16="http://schemas.microsoft.com/office/drawing/2014/main" id="{CE99E97A-356E-4D94-8A67-88E1041B6C66}"/>
              </a:ext>
            </a:extLst>
          </p:cNvPr>
          <p:cNvGrpSpPr/>
          <p:nvPr/>
        </p:nvGrpSpPr>
        <p:grpSpPr>
          <a:xfrm>
            <a:off x="522240" y="3389586"/>
            <a:ext cx="7230267" cy="2585323"/>
            <a:chOff x="522240" y="3389586"/>
            <a:chExt cx="7230267" cy="2585323"/>
          </a:xfrm>
        </p:grpSpPr>
        <p:grpSp>
          <p:nvGrpSpPr>
            <p:cNvPr id="19" name="组合 18">
              <a:extLst>
                <a:ext uri="{FF2B5EF4-FFF2-40B4-BE49-F238E27FC236}">
                  <a16:creationId xmlns:a16="http://schemas.microsoft.com/office/drawing/2014/main" id="{C7925F79-3470-4998-AFF3-AC74CCA537A3}"/>
                </a:ext>
              </a:extLst>
            </p:cNvPr>
            <p:cNvGrpSpPr/>
            <p:nvPr/>
          </p:nvGrpSpPr>
          <p:grpSpPr>
            <a:xfrm>
              <a:off x="522240" y="3389586"/>
              <a:ext cx="7230267" cy="2585323"/>
              <a:chOff x="522240" y="3389586"/>
              <a:chExt cx="7230267" cy="2585323"/>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D483737-AFD1-4AB4-8E1B-9863FA747ADF}"/>
                      </a:ext>
                    </a:extLst>
                  </p:cNvPr>
                  <p:cNvSpPr txBox="1"/>
                  <p:nvPr/>
                </p:nvSpPr>
                <p:spPr>
                  <a:xfrm>
                    <a:off x="1431529" y="3389586"/>
                    <a:ext cx="6320978" cy="2585323"/>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  </m:t>
                        </m:r>
                        <m:r>
                          <a:rPr lang="zh-CN" altLang="en-US" i="1" smtClean="0">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region features extracted by Faster R-CNN</a:t>
                    </a:r>
                  </a:p>
                  <a:p>
                    <a:pPr>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𝑇</m:t>
                            </m:r>
                          </m:sub>
                        </m:sSub>
                        <m:r>
                          <a:rPr lang="zh-CN" altLang="en-US" i="1" smtClean="0">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word tokens</a:t>
                    </a:r>
                  </a:p>
                  <a:p>
                    <a:pPr>
                      <a:lnSpc>
                        <a:spcPct val="150000"/>
                      </a:lnSpc>
                    </a:pPr>
                    <a:r>
                      <a:rPr lang="en-US" altLang="zh-CN" dirty="0">
                        <a:latin typeface="Times New Roman" panose="02020603050405020304" pitchFamily="18" charset="0"/>
                        <a:cs typeface="Times New Roman" panose="02020603050405020304" pitchFamily="18" charset="0"/>
                      </a:rPr>
                      <a:t>TRM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Transformer block</a:t>
                    </a:r>
                    <a:r>
                      <a:rPr lang="en-US" altLang="zh-CN" b="1" dirty="0">
                        <a:latin typeface="Times New Roman" panose="02020603050405020304" pitchFamily="18" charset="0"/>
                        <a:cs typeface="Times New Roman" panose="02020603050405020304" pitchFamily="18" charset="0"/>
                      </a:rPr>
                      <a:t>s</a:t>
                    </a:r>
                  </a:p>
                  <a:p>
                    <a:pPr>
                      <a:lnSpc>
                        <a:spcPct val="150000"/>
                      </a:lnSpc>
                    </a:pPr>
                    <a:r>
                      <a:rPr lang="en-US" altLang="zh-CN" dirty="0">
                        <a:latin typeface="Times New Roman" panose="02020603050405020304" pitchFamily="18" charset="0"/>
                        <a:cs typeface="Times New Roman" panose="02020603050405020304" pitchFamily="18" charset="0"/>
                      </a:rPr>
                      <a:t>Co-TRM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Proposed Co-Attentional Transformer Layers</a:t>
                    </a:r>
                  </a:p>
                  <a:p>
                    <a:pPr>
                      <a:lnSpc>
                        <a:spcPct val="150000"/>
                      </a:lnSpc>
                    </a:pP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h</m:t>
                            </m:r>
                          </m:e>
                          <m:sub>
                            <m:r>
                              <a:rPr lang="en-US" altLang="zh-CN" b="0" i="1" smtClean="0">
                                <a:latin typeface="Cambria Math" panose="02040503050406030204" pitchFamily="18" charset="0"/>
                                <a:cs typeface="Times New Roman" panose="02020603050405020304" pitchFamily="18" charset="0"/>
                              </a:rPr>
                              <m:t>𝑣</m:t>
                            </m:r>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h</m:t>
                            </m:r>
                          </m:e>
                          <m:sub>
                            <m:r>
                              <a:rPr lang="en-US" altLang="zh-CN" i="1">
                                <a:latin typeface="Cambria Math" panose="02040503050406030204" pitchFamily="18" charset="0"/>
                                <a:cs typeface="Times New Roman" panose="02020603050405020304" pitchFamily="18" charset="0"/>
                              </a:rPr>
                              <m:t>𝑣</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h</m:t>
                            </m:r>
                          </m:e>
                          <m:sub>
                            <m:r>
                              <a:rPr lang="en-US" altLang="zh-CN" i="1">
                                <a:latin typeface="Cambria Math" panose="02040503050406030204" pitchFamily="18" charset="0"/>
                                <a:cs typeface="Times New Roman" panose="02020603050405020304" pitchFamily="18" charset="0"/>
                              </a:rPr>
                              <m:t>𝑣</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visual  representations</a:t>
                    </a:r>
                  </a:p>
                  <a:p>
                    <a:pPr>
                      <a:lnSpc>
                        <a:spcPct val="150000"/>
                      </a:lnSpc>
                    </a:pP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h</m:t>
                            </m:r>
                          </m:e>
                          <m:sub>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h</m:t>
                            </m:r>
                          </m:e>
                          <m:sub>
                            <m:r>
                              <a:rPr lang="en-US" altLang="zh-CN" b="0" i="1" smtClean="0">
                                <a:latin typeface="Cambria Math" panose="02040503050406030204" pitchFamily="18" charset="0"/>
                                <a:cs typeface="Times New Roman" panose="02020603050405020304" pitchFamily="18" charset="0"/>
                              </a:rPr>
                              <m:t>𝑤</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h</m:t>
                            </m:r>
                          </m:e>
                          <m:sub>
                            <m:r>
                              <a:rPr lang="en-US" altLang="zh-CN" b="0" i="1" smtClean="0">
                                <a:latin typeface="Cambria Math" panose="02040503050406030204" pitchFamily="18" charset="0"/>
                                <a:cs typeface="Times New Roman" panose="02020603050405020304" pitchFamily="18" charset="0"/>
                              </a:rPr>
                              <m:t>𝑤𝑇</m:t>
                            </m:r>
                          </m:sub>
                        </m:sSub>
                      </m:oMath>
                    </a14:m>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linguistic  representations</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AD483737-AFD1-4AB4-8E1B-9863FA747ADF}"/>
                      </a:ext>
                    </a:extLst>
                  </p:cNvPr>
                  <p:cNvSpPr txBox="1">
                    <a:spLocks noRot="1" noChangeAspect="1" noMove="1" noResize="1" noEditPoints="1" noAdjustHandles="1" noChangeArrowheads="1" noChangeShapeType="1" noTextEdit="1"/>
                  </p:cNvSpPr>
                  <p:nvPr/>
                </p:nvSpPr>
                <p:spPr>
                  <a:xfrm>
                    <a:off x="1431529" y="3389586"/>
                    <a:ext cx="6320978" cy="2585323"/>
                  </a:xfrm>
                  <a:prstGeom prst="rect">
                    <a:avLst/>
                  </a:prstGeom>
                  <a:blipFill>
                    <a:blip r:embed="rId4"/>
                    <a:stretch>
                      <a:fillRect l="-868" b="-943"/>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9F051FC-8C65-40D5-92DC-7A84376E4071}"/>
                  </a:ext>
                </a:extLst>
              </p:cNvPr>
              <p:cNvPicPr>
                <a:picLocks noChangeAspect="1"/>
              </p:cNvPicPr>
              <p:nvPr/>
            </p:nvPicPr>
            <p:blipFill>
              <a:blip r:embed="rId5"/>
              <a:stretch>
                <a:fillRect/>
              </a:stretch>
            </p:blipFill>
            <p:spPr>
              <a:xfrm>
                <a:off x="2456638" y="3700656"/>
                <a:ext cx="89325" cy="84070"/>
              </a:xfrm>
              <a:prstGeom prst="rect">
                <a:avLst/>
              </a:prstGeom>
            </p:spPr>
          </p:pic>
          <p:sp>
            <p:nvSpPr>
              <p:cNvPr id="16" name="文本框 15">
                <a:extLst>
                  <a:ext uri="{FF2B5EF4-FFF2-40B4-BE49-F238E27FC236}">
                    <a16:creationId xmlns:a16="http://schemas.microsoft.com/office/drawing/2014/main" id="{359117DC-09E9-47C2-B375-399E69BAA937}"/>
                  </a:ext>
                </a:extLst>
              </p:cNvPr>
              <p:cNvSpPr txBox="1"/>
              <p:nvPr/>
            </p:nvSpPr>
            <p:spPr>
              <a:xfrm>
                <a:off x="522240" y="3537388"/>
                <a:ext cx="94167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Inputs:</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46DD616-33E4-4D63-A580-7BBF101959E1}"/>
                  </a:ext>
                </a:extLst>
              </p:cNvPr>
              <p:cNvSpPr txBox="1"/>
              <p:nvPr/>
            </p:nvSpPr>
            <p:spPr>
              <a:xfrm>
                <a:off x="522240" y="4312915"/>
                <a:ext cx="94167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Blocks:</a:t>
                </a:r>
                <a:endParaRPr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480BD4D7-879E-4678-9D1B-B2F978B67CCD}"/>
                  </a:ext>
                </a:extLst>
              </p:cNvPr>
              <p:cNvPicPr>
                <a:picLocks noChangeAspect="1"/>
              </p:cNvPicPr>
              <p:nvPr/>
            </p:nvPicPr>
            <p:blipFill>
              <a:blip r:embed="rId5"/>
              <a:stretch>
                <a:fillRect/>
              </a:stretch>
            </p:blipFill>
            <p:spPr>
              <a:xfrm>
                <a:off x="2884448" y="5315977"/>
                <a:ext cx="140591" cy="132320"/>
              </a:xfrm>
              <a:prstGeom prst="rect">
                <a:avLst/>
              </a:prstGeom>
            </p:spPr>
          </p:pic>
        </p:grpSp>
        <p:sp>
          <p:nvSpPr>
            <p:cNvPr id="20" name="文本框 19">
              <a:extLst>
                <a:ext uri="{FF2B5EF4-FFF2-40B4-BE49-F238E27FC236}">
                  <a16:creationId xmlns:a16="http://schemas.microsoft.com/office/drawing/2014/main" id="{1208719A-636B-4280-9696-28F52DAA08E0}"/>
                </a:ext>
              </a:extLst>
            </p:cNvPr>
            <p:cNvSpPr txBox="1"/>
            <p:nvPr/>
          </p:nvSpPr>
          <p:spPr>
            <a:xfrm>
              <a:off x="522240" y="5125306"/>
              <a:ext cx="94167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Outputs:</a:t>
              </a:r>
              <a:endParaRPr lang="zh-CN" altLang="en-US" dirty="0">
                <a:latin typeface="Times New Roman" panose="02020603050405020304" pitchFamily="18" charset="0"/>
                <a:cs typeface="Times New Roman" panose="02020603050405020304" pitchFamily="18" charset="0"/>
              </a:endParaRPr>
            </a:p>
          </p:txBody>
        </p:sp>
      </p:grpSp>
      <p:cxnSp>
        <p:nvCxnSpPr>
          <p:cNvPr id="24" name="直接箭头连接符 23">
            <a:extLst>
              <a:ext uri="{FF2B5EF4-FFF2-40B4-BE49-F238E27FC236}">
                <a16:creationId xmlns:a16="http://schemas.microsoft.com/office/drawing/2014/main" id="{9F65B4EE-FBE2-4654-9AE5-35FF4AB001F5}"/>
              </a:ext>
            </a:extLst>
          </p:cNvPr>
          <p:cNvCxnSpPr/>
          <p:nvPr/>
        </p:nvCxnSpPr>
        <p:spPr>
          <a:xfrm>
            <a:off x="7096125" y="2733675"/>
            <a:ext cx="1047750" cy="114753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46CDC0A-07AE-494D-AC1F-6D17704CF938}"/>
              </a:ext>
            </a:extLst>
          </p:cNvPr>
          <p:cNvSpPr txBox="1"/>
          <p:nvPr/>
        </p:nvSpPr>
        <p:spPr>
          <a:xfrm>
            <a:off x="7620000" y="3881205"/>
            <a:ext cx="2752726" cy="923330"/>
          </a:xfrm>
          <a:prstGeom prst="rect">
            <a:avLst/>
          </a:prstGeom>
          <a:noFill/>
        </p:spPr>
        <p:txBody>
          <a:bodyPr wrap="square" rtlCol="0">
            <a:spAutoFit/>
          </a:bodyPr>
          <a:lstStyle/>
          <a:p>
            <a:r>
              <a:rPr lang="en-US" altLang="zh-CN"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context-aggregation</a:t>
            </a:r>
            <a:r>
              <a:rPr lang="zh-CN" altLang="en-US"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unnecessary to high-level visual features</a:t>
            </a:r>
            <a:endParaRPr lang="zh-CN" altLang="en-US" dirty="0">
              <a:latin typeface="Times New Roman" panose="02020603050405020304" pitchFamily="18" charset="0"/>
              <a:cs typeface="Times New Roman" panose="02020603050405020304" pitchFamily="18" charset="0"/>
            </a:endParaRPr>
          </a:p>
        </p:txBody>
      </p:sp>
      <p:sp>
        <p:nvSpPr>
          <p:cNvPr id="14" name="文本占位符 1">
            <a:extLst>
              <a:ext uri="{FF2B5EF4-FFF2-40B4-BE49-F238E27FC236}">
                <a16:creationId xmlns:a16="http://schemas.microsoft.com/office/drawing/2014/main" id="{7299A633-2234-4ACD-AEC1-FF72EE2DC629}"/>
              </a:ext>
            </a:extLst>
          </p:cNvPr>
          <p:cNvSpPr>
            <a:spLocks noGrp="1"/>
          </p:cNvSpPr>
          <p:nvPr/>
        </p:nvSpPr>
        <p:spPr>
          <a:xfrm>
            <a:off x="266399" y="108000"/>
            <a:ext cx="5400000"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p>
        </p:txBody>
      </p:sp>
    </p:spTree>
    <p:extLst>
      <p:ext uri="{BB962C8B-B14F-4D97-AF65-F5344CB8AC3E}">
        <p14:creationId xmlns:p14="http://schemas.microsoft.com/office/powerpoint/2010/main" val="4261827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5DE7FB2A-6587-41DC-AD03-8CD267DC1947}"/>
              </a:ext>
            </a:extLst>
          </p:cNvPr>
          <p:cNvPicPr>
            <a:picLocks noChangeAspect="1"/>
          </p:cNvPicPr>
          <p:nvPr/>
        </p:nvPicPr>
        <p:blipFill>
          <a:blip r:embed="rId3"/>
          <a:stretch>
            <a:fillRect/>
          </a:stretch>
        </p:blipFill>
        <p:spPr>
          <a:xfrm>
            <a:off x="934819" y="1257267"/>
            <a:ext cx="8459381" cy="3343742"/>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D0D2AF3-3E23-4B67-BE10-881422870BA3}"/>
                  </a:ext>
                </a:extLst>
              </p:cNvPr>
              <p:cNvSpPr txBox="1"/>
              <p:nvPr/>
            </p:nvSpPr>
            <p:spPr>
              <a:xfrm>
                <a:off x="934819" y="4817390"/>
                <a:ext cx="4016677" cy="657809"/>
              </a:xfrm>
              <a:prstGeom prst="rect">
                <a:avLst/>
              </a:prstGeom>
              <a:noFill/>
            </p:spPr>
            <p:txBody>
              <a:bodyPr wrap="square" rtlCol="0">
                <a:spAutoFit/>
              </a:bodyPr>
              <a:lstStyle/>
              <a:p>
                <a:pPr algn="ct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sup>
                    </m:sSup>
                  </m:oMath>
                </a14:m>
                <a:r>
                  <a:rPr lang="zh-CN" altLang="en-US" dirty="0"/>
                  <a:t>：</a:t>
                </a:r>
                <a:r>
                  <a:rPr lang="en-US" altLang="zh-CN" dirty="0">
                    <a:latin typeface="Times New Roman" panose="02020603050405020304" pitchFamily="18" charset="0"/>
                    <a:cs typeface="Times New Roman" panose="02020603050405020304" pitchFamily="18" charset="0"/>
                  </a:rPr>
                  <a:t>intermediate representations after the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𝑙</m:t>
                        </m:r>
                      </m:e>
                      <m:sub>
                        <m:r>
                          <a:rPr lang="en-US" altLang="zh-CN" b="0" i="1" smtClean="0">
                            <a:latin typeface="Cambria Math" panose="02040503050406030204" pitchFamily="18" charset="0"/>
                            <a:cs typeface="Times New Roman" panose="02020603050405020304" pitchFamily="18" charset="0"/>
                          </a:rPr>
                          <m:t>𝑡h</m:t>
                        </m:r>
                      </m:sub>
                    </m:sSub>
                  </m:oMath>
                </a14:m>
                <a:r>
                  <a:rPr lang="en-US" altLang="zh-CN" dirty="0">
                    <a:latin typeface="Times New Roman" panose="02020603050405020304" pitchFamily="18" charset="0"/>
                    <a:cs typeface="Times New Roman" panose="02020603050405020304" pitchFamily="18" charset="0"/>
                  </a:rPr>
                  <a:t> layer</a:t>
                </a:r>
                <a:endParaRPr lang="zh-CN" altLang="en-US" dirty="0">
                  <a:latin typeface="Times New Roman" panose="02020603050405020304" pitchFamily="18" charset="0"/>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0D0D2AF3-3E23-4B67-BE10-881422870BA3}"/>
                  </a:ext>
                </a:extLst>
              </p:cNvPr>
              <p:cNvSpPr txBox="1">
                <a:spLocks noRot="1" noChangeAspect="1" noMove="1" noResize="1" noEditPoints="1" noAdjustHandles="1" noChangeArrowheads="1" noChangeShapeType="1" noTextEdit="1"/>
              </p:cNvSpPr>
              <p:nvPr/>
            </p:nvSpPr>
            <p:spPr>
              <a:xfrm>
                <a:off x="934819" y="4817390"/>
                <a:ext cx="4016677" cy="657809"/>
              </a:xfrm>
              <a:prstGeom prst="rect">
                <a:avLst/>
              </a:prstGeom>
              <a:blipFill>
                <a:blip r:embed="rId4"/>
                <a:stretch>
                  <a:fillRect t="-2778" r="-607" b="-13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14A70FA-99C5-4E4E-97FD-CEAB295EDCFE}"/>
                  </a:ext>
                </a:extLst>
              </p:cNvPr>
              <p:cNvSpPr txBox="1"/>
              <p:nvPr/>
            </p:nvSpPr>
            <p:spPr>
              <a:xfrm>
                <a:off x="5606123" y="4687483"/>
                <a:ext cx="4515441" cy="787716"/>
              </a:xfrm>
              <a:prstGeom prst="rect">
                <a:avLst/>
              </a:prstGeom>
              <a:noFill/>
            </p:spPr>
            <p:txBody>
              <a:bodyPr wrap="square" rtlCol="0">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𝑉</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bSup>
                  </m:oMath>
                </a14:m>
                <a:r>
                  <a:rPr lang="zh-CN" altLang="en-US" dirty="0"/>
                  <a:t>：</a:t>
                </a:r>
                <a:r>
                  <a:rPr lang="en-US" altLang="zh-CN" dirty="0">
                    <a:latin typeface="Times New Roman" panose="02020603050405020304" pitchFamily="18" charset="0"/>
                    <a:cs typeface="Times New Roman" panose="02020603050405020304" pitchFamily="18" charset="0"/>
                  </a:rPr>
                  <a:t>intermediate visual representations</a:t>
                </a:r>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𝑊</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sup>
                    </m:sSubSup>
                  </m:oMath>
                </a14:m>
                <a:r>
                  <a:rPr lang="zh-CN" altLang="en-US" dirty="0"/>
                  <a:t>：</a:t>
                </a:r>
                <a:r>
                  <a:rPr lang="en-US" altLang="zh-CN" dirty="0">
                    <a:latin typeface="Times New Roman" panose="02020603050405020304" pitchFamily="18" charset="0"/>
                    <a:cs typeface="Times New Roman" panose="02020603050405020304" pitchFamily="18" charset="0"/>
                  </a:rPr>
                  <a:t>intermediate linguistic  representations</a:t>
                </a:r>
                <a:endParaRPr lang="zh-CN" altLang="en-US"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914A70FA-99C5-4E4E-97FD-CEAB295EDCFE}"/>
                  </a:ext>
                </a:extLst>
              </p:cNvPr>
              <p:cNvSpPr txBox="1">
                <a:spLocks noRot="1" noChangeAspect="1" noMove="1" noResize="1" noEditPoints="1" noAdjustHandles="1" noChangeArrowheads="1" noChangeShapeType="1" noTextEdit="1"/>
              </p:cNvSpPr>
              <p:nvPr/>
            </p:nvSpPr>
            <p:spPr>
              <a:xfrm>
                <a:off x="5606123" y="4687483"/>
                <a:ext cx="4515441" cy="787716"/>
              </a:xfrm>
              <a:prstGeom prst="rect">
                <a:avLst/>
              </a:prstGeom>
              <a:blipFill>
                <a:blip r:embed="rId5"/>
                <a:stretch>
                  <a:fillRect b="-9302"/>
                </a:stretch>
              </a:blipFill>
            </p:spPr>
            <p:txBody>
              <a:bodyPr/>
              <a:lstStyle/>
              <a:p>
                <a:r>
                  <a:rPr lang="zh-CN" altLang="en-US">
                    <a:noFill/>
                  </a:rPr>
                  <a:t> </a:t>
                </a:r>
              </a:p>
            </p:txBody>
          </p:sp>
        </mc:Fallback>
      </mc:AlternateContent>
      <p:cxnSp>
        <p:nvCxnSpPr>
          <p:cNvPr id="25" name="直接箭头连接符 24">
            <a:extLst>
              <a:ext uri="{FF2B5EF4-FFF2-40B4-BE49-F238E27FC236}">
                <a16:creationId xmlns:a16="http://schemas.microsoft.com/office/drawing/2014/main" id="{24882924-7D65-47A5-94DE-545603908A39}"/>
              </a:ext>
            </a:extLst>
          </p:cNvPr>
          <p:cNvCxnSpPr>
            <a:cxnSpLocks/>
            <a:endCxn id="26" idx="2"/>
          </p:cNvCxnSpPr>
          <p:nvPr/>
        </p:nvCxnSpPr>
        <p:spPr>
          <a:xfrm flipH="1" flipV="1">
            <a:off x="5119555" y="2440663"/>
            <a:ext cx="1291288" cy="649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94A2ED9-E308-4569-AEFD-901C7CD46B1C}"/>
              </a:ext>
            </a:extLst>
          </p:cNvPr>
          <p:cNvSpPr txBox="1"/>
          <p:nvPr/>
        </p:nvSpPr>
        <p:spPr>
          <a:xfrm>
            <a:off x="4175642" y="1855888"/>
            <a:ext cx="1887825" cy="584775"/>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image-conditioned </a:t>
            </a:r>
            <a:r>
              <a:rPr lang="en-US" altLang="zh-CN" sz="1600" dirty="0">
                <a:latin typeface="Times New Roman" panose="02020603050405020304" pitchFamily="18" charset="0"/>
                <a:cs typeface="Times New Roman" panose="02020603050405020304" pitchFamily="18" charset="0"/>
              </a:rPr>
              <a:t>language attention</a:t>
            </a:r>
            <a:endParaRPr lang="zh-CN" altLang="en-US" sz="1600" dirty="0">
              <a:latin typeface="Times New Roman" panose="02020603050405020304" pitchFamily="18" charset="0"/>
              <a:cs typeface="Times New Roman" panose="02020603050405020304" pitchFamily="18" charset="0"/>
            </a:endParaRPr>
          </a:p>
        </p:txBody>
      </p:sp>
      <p:cxnSp>
        <p:nvCxnSpPr>
          <p:cNvPr id="28" name="直接箭头连接符 27">
            <a:extLst>
              <a:ext uri="{FF2B5EF4-FFF2-40B4-BE49-F238E27FC236}">
                <a16:creationId xmlns:a16="http://schemas.microsoft.com/office/drawing/2014/main" id="{38756DEC-EB64-47AC-B974-25735E0654B8}"/>
              </a:ext>
            </a:extLst>
          </p:cNvPr>
          <p:cNvCxnSpPr>
            <a:cxnSpLocks/>
            <a:endCxn id="30" idx="2"/>
          </p:cNvCxnSpPr>
          <p:nvPr/>
        </p:nvCxnSpPr>
        <p:spPr>
          <a:xfrm flipV="1">
            <a:off x="8349324" y="2471843"/>
            <a:ext cx="1524361" cy="627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6B838FD-5EA5-420D-B3A3-88A060C964F8}"/>
              </a:ext>
            </a:extLst>
          </p:cNvPr>
          <p:cNvSpPr txBox="1"/>
          <p:nvPr/>
        </p:nvSpPr>
        <p:spPr>
          <a:xfrm>
            <a:off x="8807246" y="1887068"/>
            <a:ext cx="2132877" cy="584775"/>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language-conditioned</a:t>
            </a:r>
            <a:r>
              <a:rPr lang="en-US" altLang="zh-CN" sz="1600" dirty="0">
                <a:latin typeface="Times New Roman" panose="02020603050405020304" pitchFamily="18" charset="0"/>
                <a:cs typeface="Times New Roman" panose="02020603050405020304" pitchFamily="18" charset="0"/>
              </a:rPr>
              <a:t> image attention</a:t>
            </a:r>
            <a:endParaRPr lang="zh-CN" altLang="en-US" sz="1600" dirty="0">
              <a:latin typeface="Times New Roman" panose="02020603050405020304" pitchFamily="18" charset="0"/>
              <a:cs typeface="Times New Roman" panose="02020603050405020304" pitchFamily="18" charset="0"/>
            </a:endParaRPr>
          </a:p>
        </p:txBody>
      </p:sp>
      <p:sp>
        <p:nvSpPr>
          <p:cNvPr id="10" name="文本占位符 1">
            <a:extLst>
              <a:ext uri="{FF2B5EF4-FFF2-40B4-BE49-F238E27FC236}">
                <a16:creationId xmlns:a16="http://schemas.microsoft.com/office/drawing/2014/main" id="{849ECBA4-5A6E-4C02-B748-69235B45957D}"/>
              </a:ext>
            </a:extLst>
          </p:cNvPr>
          <p:cNvSpPr txBox="1">
            <a:spLocks/>
          </p:cNvSpPr>
          <p:nvPr/>
        </p:nvSpPr>
        <p:spPr>
          <a:xfrm>
            <a:off x="265302" y="385200"/>
            <a:ext cx="5400000" cy="5249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Co-attention transformer layer</a:t>
            </a:r>
          </a:p>
        </p:txBody>
      </p:sp>
      <p:sp>
        <p:nvSpPr>
          <p:cNvPr id="11" name="文本占位符 1">
            <a:extLst>
              <a:ext uri="{FF2B5EF4-FFF2-40B4-BE49-F238E27FC236}">
                <a16:creationId xmlns:a16="http://schemas.microsoft.com/office/drawing/2014/main" id="{2254DD1E-0683-4F2B-BF4E-BF7E392D2DC3}"/>
              </a:ext>
            </a:extLst>
          </p:cNvPr>
          <p:cNvSpPr>
            <a:spLocks noGrp="1"/>
          </p:cNvSpPr>
          <p:nvPr/>
        </p:nvSpPr>
        <p:spPr>
          <a:xfrm>
            <a:off x="266399" y="108000"/>
            <a:ext cx="5400000"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p>
        </p:txBody>
      </p:sp>
    </p:spTree>
    <p:extLst>
      <p:ext uri="{BB962C8B-B14F-4D97-AF65-F5344CB8AC3E}">
        <p14:creationId xmlns:p14="http://schemas.microsoft.com/office/powerpoint/2010/main" val="451990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6F50565-CF18-482E-97C9-3B3386D664B1}"/>
              </a:ext>
            </a:extLst>
          </p:cNvPr>
          <p:cNvPicPr>
            <a:picLocks noChangeAspect="1"/>
          </p:cNvPicPr>
          <p:nvPr/>
        </p:nvPicPr>
        <p:blipFill>
          <a:blip r:embed="rId3"/>
          <a:stretch>
            <a:fillRect/>
          </a:stretch>
        </p:blipFill>
        <p:spPr>
          <a:xfrm>
            <a:off x="1451914" y="1504680"/>
            <a:ext cx="9288171" cy="1924319"/>
          </a:xfrm>
          <a:prstGeom prst="rect">
            <a:avLst/>
          </a:prstGeom>
        </p:spPr>
      </p:pic>
      <p:sp>
        <p:nvSpPr>
          <p:cNvPr id="5" name="文本框 4">
            <a:extLst>
              <a:ext uri="{FF2B5EF4-FFF2-40B4-BE49-F238E27FC236}">
                <a16:creationId xmlns:a16="http://schemas.microsoft.com/office/drawing/2014/main" id="{CA8180EA-CF9B-46CC-BCA5-C11C7AD91126}"/>
              </a:ext>
            </a:extLst>
          </p:cNvPr>
          <p:cNvSpPr txBox="1"/>
          <p:nvPr/>
        </p:nvSpPr>
        <p:spPr>
          <a:xfrm>
            <a:off x="1537854" y="3969327"/>
            <a:ext cx="8676409" cy="163121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Masked multi-modal learning</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reconstruct image region categories or words for masked inputs given the observed input</a:t>
            </a:r>
          </a:p>
          <a:p>
            <a:endParaRPr lang="en-US" altLang="zh-CN" sz="20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Multi-modal alignment prediction</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predict whether or not the caption describes the image content</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7D84E2D-573C-47E2-9D57-5C93F8FC7115}"/>
              </a:ext>
            </a:extLst>
          </p:cNvPr>
          <p:cNvSpPr txBox="1"/>
          <p:nvPr/>
        </p:nvSpPr>
        <p:spPr>
          <a:xfrm>
            <a:off x="1537854" y="5683827"/>
            <a:ext cx="9202231" cy="707886"/>
          </a:xfrm>
          <a:prstGeom prst="rect">
            <a:avLst/>
          </a:prstGeom>
          <a:noFill/>
        </p:spPr>
        <p:txBody>
          <a:bodyPr wrap="square" rtlCol="0">
            <a:spAutoFit/>
          </a:bodyPr>
          <a:lstStyle/>
          <a:p>
            <a:r>
              <a:rPr lang="en-US" altLang="zh-CN" sz="2000" b="1" i="0" dirty="0">
                <a:effectLst/>
                <a:latin typeface="Times New Roman" panose="02020603050405020304" pitchFamily="18" charset="0"/>
                <a:cs typeface="Times New Roman" panose="02020603050405020304" pitchFamily="18" charset="0"/>
              </a:rPr>
              <a:t>Dataset</a:t>
            </a:r>
            <a:r>
              <a:rPr lang="zh-CN" altLang="en-US" sz="2000" b="0" i="0" dirty="0">
                <a:effectLst/>
                <a:latin typeface="Times New Roman" panose="02020603050405020304" pitchFamily="18" charset="0"/>
                <a:cs typeface="Times New Roman" panose="02020603050405020304" pitchFamily="18" charset="0"/>
              </a:rPr>
              <a:t>：</a:t>
            </a:r>
            <a:r>
              <a:rPr lang="en-US" altLang="zh-CN" sz="2000" b="0" i="0" dirty="0">
                <a:effectLst/>
                <a:latin typeface="Times New Roman" panose="02020603050405020304" pitchFamily="18" charset="0"/>
                <a:cs typeface="Times New Roman" panose="02020603050405020304" pitchFamily="18" charset="0"/>
              </a:rPr>
              <a:t>Conceptual Captions dataset consisting of ∼3.3 million images with weakly-associated descriptive captions</a:t>
            </a:r>
            <a:endParaRPr lang="zh-CN" altLang="en-US" sz="2000" dirty="0">
              <a:latin typeface="Times New Roman" panose="02020603050405020304" pitchFamily="18" charset="0"/>
              <a:cs typeface="Times New Roman" panose="02020603050405020304" pitchFamily="18" charset="0"/>
            </a:endParaRPr>
          </a:p>
        </p:txBody>
      </p:sp>
      <p:sp>
        <p:nvSpPr>
          <p:cNvPr id="7" name="文本占位符 1">
            <a:extLst>
              <a:ext uri="{FF2B5EF4-FFF2-40B4-BE49-F238E27FC236}">
                <a16:creationId xmlns:a16="http://schemas.microsoft.com/office/drawing/2014/main" id="{E8C84345-1C43-40C2-A80B-F1F002C9030F}"/>
              </a:ext>
            </a:extLst>
          </p:cNvPr>
          <p:cNvSpPr txBox="1">
            <a:spLocks/>
          </p:cNvSpPr>
          <p:nvPr/>
        </p:nvSpPr>
        <p:spPr>
          <a:xfrm>
            <a:off x="265302" y="385200"/>
            <a:ext cx="5400000" cy="5249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Pre-training Tasks</a:t>
            </a:r>
          </a:p>
        </p:txBody>
      </p:sp>
      <p:sp>
        <p:nvSpPr>
          <p:cNvPr id="8" name="文本占位符 1">
            <a:extLst>
              <a:ext uri="{FF2B5EF4-FFF2-40B4-BE49-F238E27FC236}">
                <a16:creationId xmlns:a16="http://schemas.microsoft.com/office/drawing/2014/main" id="{48E37774-61EE-4BA8-BCD1-B9EAB0A3BE3F}"/>
              </a:ext>
            </a:extLst>
          </p:cNvPr>
          <p:cNvSpPr>
            <a:spLocks noGrp="1"/>
          </p:cNvSpPr>
          <p:nvPr/>
        </p:nvSpPr>
        <p:spPr>
          <a:xfrm>
            <a:off x="266399" y="108000"/>
            <a:ext cx="5400000"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p>
        </p:txBody>
      </p:sp>
    </p:spTree>
    <p:extLst>
      <p:ext uri="{BB962C8B-B14F-4D97-AF65-F5344CB8AC3E}">
        <p14:creationId xmlns:p14="http://schemas.microsoft.com/office/powerpoint/2010/main" val="2141439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F108A0-5FE3-43F1-A9A5-E2F3AF2C23E2}"/>
              </a:ext>
            </a:extLst>
          </p:cNvPr>
          <p:cNvPicPr>
            <a:picLocks noChangeAspect="1"/>
          </p:cNvPicPr>
          <p:nvPr/>
        </p:nvPicPr>
        <p:blipFill>
          <a:blip r:embed="rId3"/>
          <a:stretch>
            <a:fillRect/>
          </a:stretch>
        </p:blipFill>
        <p:spPr>
          <a:xfrm>
            <a:off x="603938" y="1436170"/>
            <a:ext cx="11271063" cy="4320000"/>
          </a:xfrm>
          <a:prstGeom prst="rect">
            <a:avLst/>
          </a:prstGeom>
        </p:spPr>
      </p:pic>
      <p:sp>
        <p:nvSpPr>
          <p:cNvPr id="4" name="文本占位符 1">
            <a:extLst>
              <a:ext uri="{FF2B5EF4-FFF2-40B4-BE49-F238E27FC236}">
                <a16:creationId xmlns:a16="http://schemas.microsoft.com/office/drawing/2014/main" id="{DF1764BF-1811-4C83-9850-9BF485819B88}"/>
              </a:ext>
            </a:extLst>
          </p:cNvPr>
          <p:cNvSpPr txBox="1">
            <a:spLocks/>
          </p:cNvSpPr>
          <p:nvPr/>
        </p:nvSpPr>
        <p:spPr>
          <a:xfrm>
            <a:off x="265302" y="385200"/>
            <a:ext cx="5400000" cy="5249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Transfer task results</a:t>
            </a:r>
            <a:endParaRPr kumimoji="1" lang="zh-CN" altLang="en-US" dirty="0"/>
          </a:p>
        </p:txBody>
      </p:sp>
      <p:sp>
        <p:nvSpPr>
          <p:cNvPr id="6" name="文本占位符 1">
            <a:extLst>
              <a:ext uri="{FF2B5EF4-FFF2-40B4-BE49-F238E27FC236}">
                <a16:creationId xmlns:a16="http://schemas.microsoft.com/office/drawing/2014/main" id="{C225A4E4-0341-47C2-B316-17FF72BA6F7C}"/>
              </a:ext>
            </a:extLst>
          </p:cNvPr>
          <p:cNvSpPr>
            <a:spLocks noGrp="1"/>
          </p:cNvSpPr>
          <p:nvPr/>
        </p:nvSpPr>
        <p:spPr>
          <a:xfrm>
            <a:off x="266399" y="108000"/>
            <a:ext cx="5400000"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THREE</a:t>
            </a:r>
            <a:r>
              <a:rPr kumimoji="1" lang="zh-CN" altLang="en-US" sz="2000" dirty="0">
                <a:solidFill>
                  <a:srgbClr val="2958A0"/>
                </a:solidFill>
              </a:rPr>
              <a:t> </a:t>
            </a:r>
            <a:r>
              <a:rPr kumimoji="1" lang="en-US" altLang="zh-CN" sz="2000" dirty="0">
                <a:solidFill>
                  <a:srgbClr val="2958A0"/>
                </a:solidFill>
              </a:rPr>
              <a:t>Experiments</a:t>
            </a:r>
          </a:p>
        </p:txBody>
      </p:sp>
    </p:spTree>
    <p:extLst>
      <p:ext uri="{BB962C8B-B14F-4D97-AF65-F5344CB8AC3E}">
        <p14:creationId xmlns:p14="http://schemas.microsoft.com/office/powerpoint/2010/main" val="2327887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6278FE0-D2A3-4A87-88EE-4F02E8CCD9BE}"/>
              </a:ext>
            </a:extLst>
          </p:cNvPr>
          <p:cNvSpPr txBox="1"/>
          <p:nvPr/>
        </p:nvSpPr>
        <p:spPr>
          <a:xfrm>
            <a:off x="265303" y="935182"/>
            <a:ext cx="396932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Effect of Visual Stream Depth</a:t>
            </a:r>
            <a:endParaRPr lang="zh-CN" altLang="en-US"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12E7FFAB-1480-4DAC-BF03-FD68FBFFD3A0}"/>
              </a:ext>
            </a:extLst>
          </p:cNvPr>
          <p:cNvPicPr>
            <a:picLocks noChangeAspect="1"/>
          </p:cNvPicPr>
          <p:nvPr/>
        </p:nvPicPr>
        <p:blipFill>
          <a:blip r:embed="rId3"/>
          <a:stretch>
            <a:fillRect/>
          </a:stretch>
        </p:blipFill>
        <p:spPr>
          <a:xfrm>
            <a:off x="265303" y="1304514"/>
            <a:ext cx="8608533" cy="2438204"/>
          </a:xfrm>
          <a:prstGeom prst="rect">
            <a:avLst/>
          </a:prstGeom>
        </p:spPr>
      </p:pic>
      <p:pic>
        <p:nvPicPr>
          <p:cNvPr id="10" name="图片 9">
            <a:extLst>
              <a:ext uri="{FF2B5EF4-FFF2-40B4-BE49-F238E27FC236}">
                <a16:creationId xmlns:a16="http://schemas.microsoft.com/office/drawing/2014/main" id="{952F0CDA-F574-443F-9597-C2F967D0393D}"/>
              </a:ext>
            </a:extLst>
          </p:cNvPr>
          <p:cNvPicPr>
            <a:picLocks noChangeAspect="1"/>
          </p:cNvPicPr>
          <p:nvPr/>
        </p:nvPicPr>
        <p:blipFill>
          <a:blip r:embed="rId4"/>
          <a:stretch>
            <a:fillRect/>
          </a:stretch>
        </p:blipFill>
        <p:spPr>
          <a:xfrm>
            <a:off x="9201009" y="1685299"/>
            <a:ext cx="2019582" cy="1676634"/>
          </a:xfrm>
          <a:prstGeom prst="rect">
            <a:avLst/>
          </a:prstGeom>
        </p:spPr>
      </p:pic>
      <p:sp>
        <p:nvSpPr>
          <p:cNvPr id="12" name="文本框 11">
            <a:extLst>
              <a:ext uri="{FF2B5EF4-FFF2-40B4-BE49-F238E27FC236}">
                <a16:creationId xmlns:a16="http://schemas.microsoft.com/office/drawing/2014/main" id="{D140FF07-2855-499C-B180-08BCF9C26A7D}"/>
              </a:ext>
            </a:extLst>
          </p:cNvPr>
          <p:cNvSpPr txBox="1"/>
          <p:nvPr/>
        </p:nvSpPr>
        <p:spPr>
          <a:xfrm>
            <a:off x="265303" y="3739968"/>
            <a:ext cx="6094268" cy="369332"/>
          </a:xfrm>
          <a:prstGeom prst="rect">
            <a:avLst/>
          </a:prstGeom>
          <a:noFill/>
        </p:spPr>
        <p:txBody>
          <a:bodyPr wrap="square">
            <a:spAutoFit/>
          </a:bodyPr>
          <a:lstStyle/>
          <a:p>
            <a:r>
              <a:rPr lang="en-US" altLang="zh-CN" b="1" i="0" dirty="0">
                <a:effectLst/>
                <a:latin typeface="Times New Roman" panose="02020603050405020304" pitchFamily="18" charset="0"/>
                <a:cs typeface="Times New Roman" panose="02020603050405020304" pitchFamily="18" charset="0"/>
              </a:rPr>
              <a:t>Benefits of Large Training Sets</a:t>
            </a:r>
            <a:endParaRPr lang="zh-CN" altLang="en-US" b="1"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21911B9F-B2A9-4D93-858C-E5AC12B65C84}"/>
              </a:ext>
            </a:extLst>
          </p:cNvPr>
          <p:cNvPicPr>
            <a:picLocks noChangeAspect="1"/>
          </p:cNvPicPr>
          <p:nvPr/>
        </p:nvPicPr>
        <p:blipFill>
          <a:blip r:embed="rId5"/>
          <a:stretch>
            <a:fillRect/>
          </a:stretch>
        </p:blipFill>
        <p:spPr>
          <a:xfrm>
            <a:off x="265303" y="4134593"/>
            <a:ext cx="9345329" cy="2410161"/>
          </a:xfrm>
          <a:prstGeom prst="rect">
            <a:avLst/>
          </a:prstGeom>
        </p:spPr>
      </p:pic>
      <p:sp>
        <p:nvSpPr>
          <p:cNvPr id="8" name="文本占位符 1">
            <a:extLst>
              <a:ext uri="{FF2B5EF4-FFF2-40B4-BE49-F238E27FC236}">
                <a16:creationId xmlns:a16="http://schemas.microsoft.com/office/drawing/2014/main" id="{FF61CAC3-1EBD-4552-B9AB-F94B77750CC0}"/>
              </a:ext>
            </a:extLst>
          </p:cNvPr>
          <p:cNvSpPr txBox="1">
            <a:spLocks/>
          </p:cNvSpPr>
          <p:nvPr/>
        </p:nvSpPr>
        <p:spPr>
          <a:xfrm>
            <a:off x="265302" y="385200"/>
            <a:ext cx="5400000" cy="5249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Ablation Study</a:t>
            </a:r>
            <a:endParaRPr kumimoji="1" lang="zh-CN" altLang="en-US" dirty="0"/>
          </a:p>
        </p:txBody>
      </p:sp>
      <p:sp>
        <p:nvSpPr>
          <p:cNvPr id="9" name="文本占位符 1">
            <a:extLst>
              <a:ext uri="{FF2B5EF4-FFF2-40B4-BE49-F238E27FC236}">
                <a16:creationId xmlns:a16="http://schemas.microsoft.com/office/drawing/2014/main" id="{ED91C2DE-B7E7-477C-B8C2-ECCB363494BD}"/>
              </a:ext>
            </a:extLst>
          </p:cNvPr>
          <p:cNvSpPr>
            <a:spLocks noGrp="1"/>
          </p:cNvSpPr>
          <p:nvPr/>
        </p:nvSpPr>
        <p:spPr>
          <a:xfrm>
            <a:off x="266399" y="108000"/>
            <a:ext cx="5400000"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THREE</a:t>
            </a:r>
            <a:r>
              <a:rPr kumimoji="1" lang="zh-CN" altLang="en-US" sz="2000" dirty="0">
                <a:solidFill>
                  <a:srgbClr val="2958A0"/>
                </a:solidFill>
              </a:rPr>
              <a:t> </a:t>
            </a:r>
            <a:r>
              <a:rPr kumimoji="1" lang="en-US" altLang="zh-CN" sz="2000" dirty="0">
                <a:solidFill>
                  <a:srgbClr val="2958A0"/>
                </a:solidFill>
              </a:rPr>
              <a:t>Experiments</a:t>
            </a:r>
          </a:p>
        </p:txBody>
      </p:sp>
    </p:spTree>
    <p:extLst>
      <p:ext uri="{BB962C8B-B14F-4D97-AF65-F5344CB8AC3E}">
        <p14:creationId xmlns:p14="http://schemas.microsoft.com/office/powerpoint/2010/main" val="310334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45843" y="1410763"/>
            <a:ext cx="12632845" cy="2476528"/>
          </a:xfrm>
        </p:spPr>
        <p:txBody>
          <a:bodyPr/>
          <a:lstStyle/>
          <a:p>
            <a:r>
              <a:rPr lang="en-US" altLang="zh-CN" sz="4800" dirty="0"/>
              <a:t>Learning Transferable Visual Models From Natural Language Supervision</a:t>
            </a:r>
            <a:endParaRPr lang="zh-CN" altLang="en-US" sz="4800" dirty="0"/>
          </a:p>
        </p:txBody>
      </p:sp>
      <p:sp>
        <p:nvSpPr>
          <p:cNvPr id="4" name="文本占位符 3"/>
          <p:cNvSpPr>
            <a:spLocks noGrp="1"/>
          </p:cNvSpPr>
          <p:nvPr>
            <p:ph type="body" sz="quarter" idx="12"/>
          </p:nvPr>
        </p:nvSpPr>
        <p:spPr/>
        <p:txBody>
          <a:bodyPr/>
          <a:lstStyle/>
          <a:p>
            <a:r>
              <a:rPr kumimoji="1" lang="en-US" altLang="zh-CN" b="1" dirty="0">
                <a:solidFill>
                  <a:schemeClr val="accent5">
                    <a:lumMod val="75000"/>
                  </a:schemeClr>
                </a:solidFill>
              </a:rPr>
              <a:t>2</a:t>
            </a:r>
            <a:endParaRPr kumimoji="1" lang="zh-CN" altLang="en-US" b="1" dirty="0">
              <a:solidFill>
                <a:schemeClr val="accent5">
                  <a:lumMod val="75000"/>
                </a:schemeClr>
              </a:solidFill>
            </a:endParaRPr>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690992112"/>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ONE</a:t>
            </a:r>
            <a:r>
              <a:rPr kumimoji="1" lang="zh-CN" altLang="en-US" sz="2000" dirty="0">
                <a:solidFill>
                  <a:srgbClr val="2958A0"/>
                </a:solidFill>
              </a:rPr>
              <a:t> </a:t>
            </a:r>
            <a:r>
              <a:rPr kumimoji="1" lang="en-US" altLang="zh-CN" sz="2000" dirty="0">
                <a:solidFill>
                  <a:srgbClr val="2958A0"/>
                </a:solidFill>
              </a:rPr>
              <a:t>Motivation</a:t>
            </a:r>
            <a:endParaRPr kumimoji="1" lang="zh-CN" altLang="en-US" sz="2000" dirty="0">
              <a:solidFill>
                <a:srgbClr val="2958A0"/>
              </a:solidFill>
            </a:endParaRPr>
          </a:p>
        </p:txBody>
      </p:sp>
      <p:sp>
        <p:nvSpPr>
          <p:cNvPr id="51" name="矩形 50"/>
          <p:cNvSpPr/>
          <p:nvPr/>
        </p:nvSpPr>
        <p:spPr>
          <a:xfrm>
            <a:off x="265304" y="829284"/>
            <a:ext cx="7366119" cy="523220"/>
          </a:xfrm>
          <a:prstGeom prst="rect">
            <a:avLst/>
          </a:prstGeom>
        </p:spPr>
        <p:txBody>
          <a:bodyPr wrap="none">
            <a:spAutoFit/>
          </a:bodyPr>
          <a:lstStyle/>
          <a:p>
            <a:r>
              <a:rPr lang="zh-CN" altLang="en-US" sz="2800" b="1" dirty="0">
                <a:solidFill>
                  <a:srgbClr val="000000"/>
                </a:solidFill>
                <a:latin typeface="Segoe UI"/>
                <a:ea typeface="微软雅黑"/>
              </a:rPr>
              <a:t>目的：借助</a:t>
            </a:r>
            <a:r>
              <a:rPr lang="zh-CN" altLang="zh-CN" sz="2800" b="1" dirty="0">
                <a:solidFill>
                  <a:srgbClr val="000000"/>
                </a:solidFill>
                <a:latin typeface="Segoe UI"/>
                <a:ea typeface="微软雅黑"/>
              </a:rPr>
              <a:t>文本</a:t>
            </a:r>
            <a:r>
              <a:rPr lang="zh-CN" altLang="en-US" sz="2800" b="1" dirty="0">
                <a:solidFill>
                  <a:srgbClr val="000000"/>
                </a:solidFill>
                <a:latin typeface="Segoe UI"/>
                <a:ea typeface="微软雅黑"/>
              </a:rPr>
              <a:t>作为监督信号</a:t>
            </a:r>
            <a:r>
              <a:rPr lang="zh-CN" altLang="zh-CN" sz="2800" b="1" dirty="0">
                <a:solidFill>
                  <a:srgbClr val="000000"/>
                </a:solidFill>
                <a:latin typeface="Segoe UI"/>
                <a:ea typeface="微软雅黑"/>
              </a:rPr>
              <a:t>来学习视觉特征</a:t>
            </a:r>
            <a:endParaRPr lang="zh-CN" altLang="en-US" sz="2800" b="1" dirty="0">
              <a:solidFill>
                <a:srgbClr val="000000"/>
              </a:solidFill>
              <a:latin typeface="Segoe UI"/>
              <a:ea typeface="微软雅黑"/>
            </a:endParaRPr>
          </a:p>
        </p:txBody>
      </p:sp>
      <p:sp>
        <p:nvSpPr>
          <p:cNvPr id="52" name="矩形 51"/>
          <p:cNvSpPr/>
          <p:nvPr/>
        </p:nvSpPr>
        <p:spPr>
          <a:xfrm>
            <a:off x="1384224" y="2067088"/>
            <a:ext cx="8584056" cy="3093154"/>
          </a:xfrm>
          <a:prstGeom prst="rect">
            <a:avLst/>
          </a:prstGeom>
        </p:spPr>
        <p:txBody>
          <a:bodyPr wrap="square">
            <a:spAutoFit/>
          </a:bodyPr>
          <a:lstStyle/>
          <a:p>
            <a:pPr marL="342900" indent="-342900" rtl="0" fontAlgn="ctr">
              <a:spcBef>
                <a:spcPts val="3000"/>
              </a:spcBef>
              <a:spcAft>
                <a:spcPts val="0"/>
              </a:spcAft>
              <a:buFont typeface="+mj-lt"/>
              <a:buAutoNum type="arabicPeriod"/>
            </a:pPr>
            <a:r>
              <a:rPr lang="zh-CN" altLang="zh-CN" sz="2400" b="0" i="0" dirty="0">
                <a:effectLst/>
                <a:ea typeface="Microsoft YaHei" panose="020B0503020204020204" pitchFamily="34" charset="-122"/>
              </a:rPr>
              <a:t>目前的</a:t>
            </a:r>
            <a:r>
              <a:rPr lang="zh-CN" altLang="en-US" sz="2400" b="0" i="0" dirty="0">
                <a:effectLst/>
                <a:ea typeface="Microsoft YaHei" panose="020B0503020204020204" pitchFamily="34" charset="-122"/>
              </a:rPr>
              <a:t>模型大多为有监督训练，</a:t>
            </a:r>
            <a:r>
              <a:rPr lang="zh-CN" altLang="zh-CN" sz="2400" b="1" i="0" dirty="0">
                <a:effectLst/>
                <a:ea typeface="Microsoft YaHei" panose="020B0503020204020204" pitchFamily="34" charset="-122"/>
              </a:rPr>
              <a:t>数据集标注</a:t>
            </a:r>
            <a:r>
              <a:rPr lang="zh-CN" altLang="en-US" sz="2400" b="0" i="0" dirty="0">
                <a:effectLst/>
                <a:ea typeface="Microsoft YaHei" panose="020B0503020204020204" pitchFamily="34" charset="-122"/>
              </a:rPr>
              <a:t>工作</a:t>
            </a:r>
            <a:r>
              <a:rPr lang="zh-CN" altLang="zh-CN" sz="2400" b="0" i="0" dirty="0">
                <a:effectLst/>
                <a:ea typeface="Microsoft YaHei" panose="020B0503020204020204" pitchFamily="34" charset="-122"/>
              </a:rPr>
              <a:t>劳动密集，成本高昂</a:t>
            </a:r>
          </a:p>
          <a:p>
            <a:pPr marL="342900" indent="-342900" rtl="0" fontAlgn="ctr">
              <a:spcBef>
                <a:spcPts val="3000"/>
              </a:spcBef>
              <a:spcAft>
                <a:spcPts val="0"/>
              </a:spcAft>
              <a:buFont typeface="+mj-lt"/>
              <a:buAutoNum type="arabicPeriod"/>
            </a:pPr>
            <a:r>
              <a:rPr lang="zh-CN" altLang="zh-CN" sz="2400" b="0" i="0" dirty="0">
                <a:effectLst/>
                <a:ea typeface="Microsoft YaHei" panose="020B0503020204020204" pitchFamily="34" charset="-122"/>
              </a:rPr>
              <a:t>现阶段的模型</a:t>
            </a:r>
            <a:r>
              <a:rPr lang="zh-CN" altLang="zh-CN" sz="2400" b="1" i="0" dirty="0">
                <a:effectLst/>
                <a:ea typeface="Microsoft YaHei" panose="020B0503020204020204" pitchFamily="34" charset="-122"/>
              </a:rPr>
              <a:t>泛化</a:t>
            </a:r>
            <a:r>
              <a:rPr lang="zh-CN" altLang="en-US" sz="2400" b="1" i="0" dirty="0">
                <a:effectLst/>
                <a:ea typeface="Microsoft YaHei" panose="020B0503020204020204" pitchFamily="34" charset="-122"/>
              </a:rPr>
              <a:t>性能</a:t>
            </a:r>
            <a:r>
              <a:rPr lang="zh-CN" altLang="zh-CN" sz="2400" b="1" i="0" dirty="0">
                <a:effectLst/>
                <a:ea typeface="Microsoft YaHei" panose="020B0503020204020204" pitchFamily="34" charset="-122"/>
              </a:rPr>
              <a:t>较差</a:t>
            </a:r>
            <a:endParaRPr lang="en-US" altLang="zh-CN" sz="2400" b="1" i="0" dirty="0">
              <a:effectLst/>
              <a:ea typeface="Microsoft YaHei" panose="020B0503020204020204" pitchFamily="34" charset="-122"/>
            </a:endParaRPr>
          </a:p>
          <a:p>
            <a:pPr marL="342900" indent="-342900" fontAlgn="ctr">
              <a:spcBef>
                <a:spcPts val="3000"/>
              </a:spcBef>
              <a:buFont typeface="+mj-lt"/>
              <a:buAutoNum type="arabicPeriod"/>
            </a:pPr>
            <a:r>
              <a:rPr lang="zh-CN" altLang="zh-CN" sz="2400" b="0" i="0" dirty="0">
                <a:effectLst/>
                <a:ea typeface="Microsoft YaHei" panose="020B0503020204020204" pitchFamily="34" charset="-122"/>
              </a:rPr>
              <a:t>现阶段的模型</a:t>
            </a:r>
            <a:r>
              <a:rPr lang="zh-CN" altLang="en-US" sz="2400" b="0" i="0" dirty="0">
                <a:effectLst/>
                <a:ea typeface="Microsoft YaHei" panose="020B0503020204020204" pitchFamily="34" charset="-122"/>
              </a:rPr>
              <a:t>的</a:t>
            </a:r>
            <a:r>
              <a:rPr lang="zh-CN" altLang="zh-CN" sz="2400" b="1" i="0" dirty="0">
                <a:effectLst/>
                <a:ea typeface="Microsoft YaHei" panose="020B0503020204020204" pitchFamily="34" charset="-122"/>
              </a:rPr>
              <a:t>迁移</a:t>
            </a:r>
            <a:r>
              <a:rPr lang="zh-CN" altLang="en-US" sz="2400" b="1" dirty="0">
                <a:ea typeface="Microsoft YaHei" panose="020B0503020204020204" pitchFamily="34" charset="-122"/>
              </a:rPr>
              <a:t>性能</a:t>
            </a:r>
            <a:r>
              <a:rPr lang="zh-CN" altLang="en-US" sz="2400" b="1" i="0" dirty="0">
                <a:effectLst/>
                <a:ea typeface="Microsoft YaHei" panose="020B0503020204020204" pitchFamily="34" charset="-122"/>
              </a:rPr>
              <a:t>差</a:t>
            </a:r>
            <a:endParaRPr lang="zh-CN" altLang="zh-CN" sz="2400" b="1" i="0" dirty="0">
              <a:effectLst/>
              <a:ea typeface="Microsoft YaHei" panose="020B0503020204020204" pitchFamily="34" charset="-122"/>
            </a:endParaRPr>
          </a:p>
          <a:p>
            <a:pPr rtl="0" fontAlgn="ctr">
              <a:spcBef>
                <a:spcPts val="3000"/>
              </a:spcBef>
              <a:spcAft>
                <a:spcPts val="0"/>
              </a:spcAft>
            </a:pPr>
            <a:endParaRPr lang="zh-CN" altLang="zh-CN" sz="2400" b="1" i="0" dirty="0">
              <a:effectLst/>
              <a:ea typeface="Microsoft YaHei" panose="020B0503020204020204" pitchFamily="34" charset="-122"/>
            </a:endParaRPr>
          </a:p>
        </p:txBody>
      </p:sp>
    </p:spTree>
    <p:extLst>
      <p:ext uri="{BB962C8B-B14F-4D97-AF65-F5344CB8AC3E}">
        <p14:creationId xmlns:p14="http://schemas.microsoft.com/office/powerpoint/2010/main" val="83263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Contribution</a:t>
            </a:r>
          </a:p>
        </p:txBody>
      </p:sp>
      <p:sp>
        <p:nvSpPr>
          <p:cNvPr id="52" name="矩形 51"/>
          <p:cNvSpPr/>
          <p:nvPr/>
        </p:nvSpPr>
        <p:spPr>
          <a:xfrm>
            <a:off x="265304" y="1136064"/>
            <a:ext cx="10022554" cy="4585871"/>
          </a:xfrm>
          <a:prstGeom prst="rect">
            <a:avLst/>
          </a:prstGeom>
        </p:spPr>
        <p:txBody>
          <a:bodyPr wrap="square">
            <a:spAutoFit/>
          </a:bodyPr>
          <a:lstStyle/>
          <a:p>
            <a:pPr marL="457200" indent="-457200" rtl="0" fontAlgn="ctr">
              <a:spcBef>
                <a:spcPts val="3000"/>
              </a:spcBef>
              <a:spcAft>
                <a:spcPts val="0"/>
              </a:spcAft>
              <a:buFont typeface="+mj-lt"/>
              <a:buAutoNum type="arabicPeriod"/>
            </a:pPr>
            <a:r>
              <a:rPr lang="zh-CN" altLang="zh-CN" sz="2400" dirty="0">
                <a:ea typeface="Microsoft YaHei" panose="020B0503020204020204" pitchFamily="34" charset="-122"/>
              </a:rPr>
              <a:t>使用</a:t>
            </a:r>
            <a:r>
              <a:rPr lang="zh-CN" altLang="zh-CN" sz="2400" b="1" i="0" dirty="0">
                <a:effectLst/>
                <a:ea typeface="Microsoft YaHei" panose="020B0503020204020204" pitchFamily="34" charset="-122"/>
              </a:rPr>
              <a:t>对比学习</a:t>
            </a:r>
            <a:r>
              <a:rPr lang="zh-CN" altLang="zh-CN" sz="2400" b="0" i="0" dirty="0">
                <a:effectLst/>
                <a:ea typeface="Microsoft YaHei" panose="020B0503020204020204" pitchFamily="34" charset="-122"/>
              </a:rPr>
              <a:t>的方式</a:t>
            </a:r>
            <a:r>
              <a:rPr lang="zh-CN" altLang="en-US" sz="2400" b="0" i="0" dirty="0">
                <a:effectLst/>
                <a:ea typeface="Microsoft YaHei" panose="020B0503020204020204" pitchFamily="34" charset="-122"/>
              </a:rPr>
              <a:t>在</a:t>
            </a:r>
            <a:r>
              <a:rPr lang="zh-CN" altLang="zh-CN" sz="2400" b="1" i="0" dirty="0">
                <a:effectLst/>
                <a:ea typeface="Microsoft YaHei" panose="020B0503020204020204" pitchFamily="34" charset="-122"/>
              </a:rPr>
              <a:t>完全未去噪</a:t>
            </a:r>
            <a:r>
              <a:rPr lang="zh-CN" altLang="zh-CN" sz="2400" b="0" i="0" dirty="0">
                <a:effectLst/>
                <a:ea typeface="Microsoft YaHei" panose="020B0503020204020204" pitchFamily="34" charset="-122"/>
              </a:rPr>
              <a:t>图像</a:t>
            </a:r>
            <a:r>
              <a:rPr lang="en-US" altLang="zh-CN" sz="2400" b="0" i="0" dirty="0">
                <a:effectLst/>
                <a:ea typeface="Microsoft YaHei" panose="020B0503020204020204" pitchFamily="34" charset="-122"/>
              </a:rPr>
              <a:t>-</a:t>
            </a:r>
            <a:r>
              <a:rPr lang="zh-CN" altLang="zh-CN" sz="2400" b="0" i="0" dirty="0">
                <a:effectLst/>
                <a:ea typeface="Microsoft YaHei" panose="020B0503020204020204" pitchFamily="34" charset="-122"/>
              </a:rPr>
              <a:t>文本对</a:t>
            </a:r>
            <a:r>
              <a:rPr lang="zh-CN" altLang="en-US" sz="2400" b="0" i="0" dirty="0">
                <a:effectLst/>
                <a:ea typeface="Microsoft YaHei" panose="020B0503020204020204" pitchFamily="34" charset="-122"/>
              </a:rPr>
              <a:t>数据集上</a:t>
            </a:r>
            <a:r>
              <a:rPr lang="zh-CN" altLang="zh-CN" sz="2400" b="0" i="0" dirty="0">
                <a:effectLst/>
                <a:ea typeface="Microsoft YaHei" panose="020B0503020204020204" pitchFamily="34" charset="-122"/>
              </a:rPr>
              <a:t>进行</a:t>
            </a:r>
            <a:r>
              <a:rPr lang="zh-CN" altLang="en-US" sz="2400" b="1" i="0" dirty="0">
                <a:effectLst/>
                <a:ea typeface="Microsoft YaHei" panose="020B0503020204020204" pitchFamily="34" charset="-122"/>
              </a:rPr>
              <a:t>无监督</a:t>
            </a:r>
            <a:r>
              <a:rPr lang="zh-CN" altLang="zh-CN" sz="2400" b="0" i="0" dirty="0">
                <a:effectLst/>
                <a:ea typeface="Microsoft YaHei" panose="020B0503020204020204" pitchFamily="34" charset="-122"/>
              </a:rPr>
              <a:t>学习</a:t>
            </a:r>
            <a:r>
              <a:rPr lang="zh-CN" altLang="en-US" sz="2400" b="0" i="0" dirty="0">
                <a:effectLst/>
                <a:ea typeface="Microsoft YaHei" panose="020B0503020204020204" pitchFamily="34" charset="-122"/>
              </a:rPr>
              <a:t>。</a:t>
            </a:r>
            <a:endParaRPr lang="zh-CN" altLang="zh-CN" sz="2400" b="0" i="0" dirty="0">
              <a:effectLst/>
              <a:ea typeface="Microsoft YaHei" panose="020B0503020204020204" pitchFamily="34" charset="-122"/>
            </a:endParaRPr>
          </a:p>
          <a:p>
            <a:pPr marL="457200" indent="-457200" rtl="0" fontAlgn="ctr">
              <a:spcBef>
                <a:spcPts val="3000"/>
              </a:spcBef>
              <a:spcAft>
                <a:spcPts val="0"/>
              </a:spcAft>
              <a:buFont typeface="+mj-lt"/>
              <a:buAutoNum type="arabicPeriod"/>
            </a:pPr>
            <a:r>
              <a:rPr lang="zh-CN" altLang="zh-CN" sz="2400" b="0" i="0" dirty="0">
                <a:effectLst/>
                <a:ea typeface="Microsoft YaHei" panose="020B0503020204020204" pitchFamily="34" charset="-122"/>
              </a:rPr>
              <a:t>使用了</a:t>
            </a:r>
            <a:r>
              <a:rPr lang="en-US" altLang="zh-CN" sz="2400" b="0" i="0" dirty="0">
                <a:effectLst/>
                <a:ea typeface="Microsoft YaHei" panose="020B0503020204020204" pitchFamily="34" charset="-122"/>
              </a:rPr>
              <a:t>4</a:t>
            </a:r>
            <a:r>
              <a:rPr lang="zh-CN" altLang="en-US" sz="2400" b="0" i="0" dirty="0">
                <a:effectLst/>
                <a:ea typeface="Microsoft YaHei" panose="020B0503020204020204" pitchFamily="34" charset="-122"/>
              </a:rPr>
              <a:t>亿个</a:t>
            </a:r>
            <a:r>
              <a:rPr lang="en-US" altLang="zh-CN" sz="2400" dirty="0">
                <a:ea typeface="Microsoft YaHei" panose="020B0503020204020204" pitchFamily="34" charset="-122"/>
              </a:rPr>
              <a:t>image-text pairs</a:t>
            </a:r>
            <a:r>
              <a:rPr lang="zh-CN" altLang="en-US" sz="2400" dirty="0">
                <a:ea typeface="Microsoft YaHei" panose="020B0503020204020204" pitchFamily="34" charset="-122"/>
              </a:rPr>
              <a:t>作为数据集</a:t>
            </a:r>
            <a:r>
              <a:rPr lang="zh-CN" altLang="zh-CN" sz="2400" b="0" i="0" dirty="0">
                <a:effectLst/>
                <a:ea typeface="Microsoft YaHei" panose="020B0503020204020204" pitchFamily="34" charset="-122"/>
              </a:rPr>
              <a:t>进行训练</a:t>
            </a:r>
            <a:r>
              <a:rPr lang="zh-CN" altLang="en-US" sz="2400" b="0" i="0" dirty="0">
                <a:effectLst/>
                <a:ea typeface="Microsoft YaHei" panose="020B0503020204020204" pitchFamily="34" charset="-122"/>
              </a:rPr>
              <a:t>，极大提高了模型的</a:t>
            </a:r>
            <a:r>
              <a:rPr lang="zh-CN" altLang="en-US" sz="2400" b="1" i="0" dirty="0">
                <a:effectLst/>
                <a:ea typeface="Microsoft YaHei" panose="020B0503020204020204" pitchFamily="34" charset="-122"/>
              </a:rPr>
              <a:t>泛化性能</a:t>
            </a:r>
            <a:r>
              <a:rPr lang="en-US" altLang="zh-CN" sz="2400" b="1" dirty="0">
                <a:ea typeface="Microsoft YaHei" panose="020B0503020204020204" pitchFamily="34" charset="-122"/>
              </a:rPr>
              <a:t> </a:t>
            </a:r>
            <a:r>
              <a:rPr lang="zh-CN" altLang="en-US" sz="2400" b="0" i="0" dirty="0">
                <a:effectLst/>
                <a:ea typeface="Microsoft YaHei" panose="020B0503020204020204" pitchFamily="34" charset="-122"/>
              </a:rPr>
              <a:t>（暴力出奇迹）</a:t>
            </a:r>
            <a:endParaRPr lang="zh-CN" altLang="zh-CN" sz="2400" b="1" i="0" dirty="0">
              <a:effectLst/>
              <a:ea typeface="Microsoft YaHei" panose="020B0503020204020204" pitchFamily="34" charset="-122"/>
            </a:endParaRPr>
          </a:p>
          <a:p>
            <a:pPr marL="457200" indent="-457200" fontAlgn="ctr">
              <a:spcBef>
                <a:spcPts val="3000"/>
              </a:spcBef>
              <a:buFont typeface="+mj-lt"/>
              <a:buAutoNum type="arabicPeriod"/>
            </a:pPr>
            <a:r>
              <a:rPr lang="zh-CN" altLang="en-US" sz="2400" b="0" i="0" dirty="0">
                <a:effectLst/>
                <a:ea typeface="Microsoft YaHei" panose="020B0503020204020204" pitchFamily="34" charset="-122"/>
              </a:rPr>
              <a:t>模型</a:t>
            </a:r>
            <a:r>
              <a:rPr lang="zh-CN" altLang="en-US" sz="2400" dirty="0">
                <a:ea typeface="Microsoft YaHei" panose="020B0503020204020204" pitchFamily="34" charset="-122"/>
              </a:rPr>
              <a:t>一句子</a:t>
            </a:r>
            <a:r>
              <a:rPr lang="zh-CN" altLang="zh-CN" sz="2400" b="0" i="0" dirty="0">
                <a:effectLst/>
                <a:ea typeface="Microsoft YaHei" panose="020B0503020204020204" pitchFamily="34" charset="-122"/>
              </a:rPr>
              <a:t>为</a:t>
            </a:r>
            <a:r>
              <a:rPr lang="zh-CN" altLang="en-US" sz="2400" b="0" i="0" dirty="0">
                <a:effectLst/>
                <a:ea typeface="Microsoft YaHei" panose="020B0503020204020204" pitchFamily="34" charset="-122"/>
              </a:rPr>
              <a:t>作为</a:t>
            </a:r>
            <a:r>
              <a:rPr lang="zh-CN" altLang="zh-CN" sz="2400" b="0" i="0" dirty="0">
                <a:effectLst/>
                <a:ea typeface="Microsoft YaHei" panose="020B0503020204020204" pitchFamily="34" charset="-122"/>
              </a:rPr>
              <a:t>分类标签</a:t>
            </a:r>
            <a:r>
              <a:rPr lang="zh-CN" altLang="en-US" sz="2400" dirty="0">
                <a:ea typeface="Microsoft YaHei" panose="020B0503020204020204" pitchFamily="34" charset="-122"/>
              </a:rPr>
              <a:t>，</a:t>
            </a:r>
            <a:r>
              <a:rPr lang="zh-CN" altLang="zh-CN" sz="2400" b="0" i="0" dirty="0">
                <a:solidFill>
                  <a:srgbClr val="121212"/>
                </a:solidFill>
                <a:effectLst/>
                <a:ea typeface="Microsoft YaHei" panose="020B0503020204020204" pitchFamily="34" charset="-122"/>
              </a:rPr>
              <a:t>很大程度</a:t>
            </a:r>
            <a:r>
              <a:rPr lang="zh-CN" altLang="zh-CN" sz="2400" b="1" i="0" dirty="0">
                <a:solidFill>
                  <a:srgbClr val="121212"/>
                </a:solidFill>
                <a:effectLst/>
                <a:ea typeface="Microsoft YaHei" panose="020B0503020204020204" pitchFamily="34" charset="-122"/>
              </a:rPr>
              <a:t>解决了迁移学习</a:t>
            </a:r>
            <a:r>
              <a:rPr lang="zh-CN" altLang="en-US" sz="2400" b="0" i="0" dirty="0">
                <a:solidFill>
                  <a:srgbClr val="121212"/>
                </a:solidFill>
                <a:effectLst/>
                <a:ea typeface="Microsoft YaHei" panose="020B0503020204020204" pitchFamily="34" charset="-122"/>
              </a:rPr>
              <a:t>问题</a:t>
            </a:r>
            <a:r>
              <a:rPr lang="zh-CN" altLang="en-US" sz="2400" dirty="0">
                <a:ea typeface="Microsoft YaHei" panose="020B0503020204020204" pitchFamily="34" charset="-122"/>
              </a:rPr>
              <a:t>，</a:t>
            </a:r>
            <a:r>
              <a:rPr lang="zh-CN" altLang="zh-CN" sz="2400" b="0" i="0" dirty="0">
                <a:effectLst/>
                <a:ea typeface="Microsoft YaHei" panose="020B0503020204020204" pitchFamily="34" charset="-122"/>
              </a:rPr>
              <a:t>可以</a:t>
            </a:r>
            <a:r>
              <a:rPr lang="zh-CN" altLang="zh-CN" sz="2400" b="1" i="0" dirty="0">
                <a:effectLst/>
                <a:ea typeface="Microsoft YaHei" panose="020B0503020204020204" pitchFamily="34" charset="-122"/>
              </a:rPr>
              <a:t>做到</a:t>
            </a:r>
            <a:r>
              <a:rPr lang="en-US" altLang="zh-CN" sz="2400" b="1" i="0" dirty="0">
                <a:effectLst/>
                <a:ea typeface="Microsoft YaHei" panose="020B0503020204020204" pitchFamily="34" charset="-122"/>
              </a:rPr>
              <a:t>Zero-Shot</a:t>
            </a:r>
            <a:r>
              <a:rPr lang="zh-CN" altLang="en-US" sz="2400" dirty="0">
                <a:ea typeface="Microsoft YaHei" panose="020B0503020204020204" pitchFamily="34" charset="-122"/>
              </a:rPr>
              <a:t>（</a:t>
            </a:r>
            <a:r>
              <a:rPr lang="en-US" altLang="zh-CN" sz="2400" dirty="0">
                <a:ea typeface="Microsoft YaHei" panose="020B0503020204020204" pitchFamily="34" charset="-122"/>
              </a:rPr>
              <a:t>Prompt</a:t>
            </a:r>
            <a:r>
              <a:rPr lang="zh-CN" altLang="en-US" sz="2400" dirty="0">
                <a:ea typeface="Microsoft YaHei" panose="020B0503020204020204" pitchFamily="34" charset="-122"/>
              </a:rPr>
              <a:t>）。</a:t>
            </a:r>
            <a:endParaRPr lang="en-US" altLang="zh-CN" sz="2400" b="0" i="0" dirty="0">
              <a:effectLst/>
              <a:ea typeface="Microsoft YaHei" panose="020B0503020204020204" pitchFamily="34" charset="-122"/>
            </a:endParaRPr>
          </a:p>
          <a:p>
            <a:pPr marL="457200" indent="-457200" rtl="0" fontAlgn="ctr">
              <a:spcBef>
                <a:spcPts val="3000"/>
              </a:spcBef>
              <a:spcAft>
                <a:spcPts val="0"/>
              </a:spcAft>
              <a:buFont typeface="+mj-lt"/>
              <a:buAutoNum type="arabicPeriod"/>
            </a:pPr>
            <a:endParaRPr lang="en-US" altLang="zh-CN" sz="2400" dirty="0">
              <a:ea typeface="Microsoft YaHei" panose="020B0503020204020204" pitchFamily="34" charset="-122"/>
            </a:endParaRPr>
          </a:p>
          <a:p>
            <a:pPr rtl="0" fontAlgn="ctr">
              <a:spcBef>
                <a:spcPts val="3000"/>
              </a:spcBef>
              <a:spcAft>
                <a:spcPts val="0"/>
              </a:spcAft>
            </a:pPr>
            <a:r>
              <a:rPr lang="en-US" altLang="zh-CN" sz="2400" b="0" i="0" dirty="0">
                <a:effectLst/>
                <a:ea typeface="Microsoft YaHei" panose="020B0503020204020204" pitchFamily="34" charset="-122"/>
              </a:rPr>
              <a:t>Zero-Shot</a:t>
            </a:r>
            <a:r>
              <a:rPr lang="zh-CN" altLang="en-US" sz="2400" b="0" i="0" dirty="0">
                <a:effectLst/>
                <a:ea typeface="Microsoft YaHei" panose="020B0503020204020204" pitchFamily="34" charset="-122"/>
              </a:rPr>
              <a:t>：在训练时无某类样本，而在测试时有该类样本</a:t>
            </a:r>
            <a:endParaRPr lang="zh-CN" altLang="zh-CN" sz="2400" b="0" i="0" dirty="0">
              <a:effectLst/>
              <a:ea typeface="Microsoft YaHei" panose="020B0503020204020204" pitchFamily="34" charset="-122"/>
            </a:endParaRPr>
          </a:p>
        </p:txBody>
      </p:sp>
    </p:spTree>
    <p:extLst>
      <p:ext uri="{BB962C8B-B14F-4D97-AF65-F5344CB8AC3E}">
        <p14:creationId xmlns:p14="http://schemas.microsoft.com/office/powerpoint/2010/main" val="1175113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4">
            <a:extLst>
              <a:ext uri="{FF2B5EF4-FFF2-40B4-BE49-F238E27FC236}">
                <a16:creationId xmlns:a16="http://schemas.microsoft.com/office/drawing/2014/main" id="{42DE2460-B197-4D68-8A76-02E14263122A}"/>
              </a:ext>
            </a:extLst>
          </p:cNvPr>
          <p:cNvSpPr txBox="1">
            <a:spLocks/>
          </p:cNvSpPr>
          <p:nvPr/>
        </p:nvSpPr>
        <p:spPr>
          <a:xfrm>
            <a:off x="265303" y="1194468"/>
            <a:ext cx="11845181" cy="5666918"/>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200000"/>
              </a:lnSpc>
              <a:buFont typeface="Wingdings" panose="05000000000000000000" pitchFamily="2" charset="2"/>
              <a:buChar char="Ø"/>
            </a:pP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0</a:t>
            </a:r>
            <a:r>
              <a:rPr lang="zh-CN" altLang="en-US" sz="2400" b="1"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Overview</a:t>
            </a:r>
            <a:r>
              <a:rPr lang="zh-CN" altLang="en-US" sz="2400" b="1" dirty="0">
                <a:solidFill>
                  <a:schemeClr val="tx1">
                    <a:lumMod val="65000"/>
                    <a:lumOff val="35000"/>
                  </a:schemeClr>
                </a:solidFill>
                <a:latin typeface="+mj-lt"/>
                <a:cs typeface="Times New Roman" panose="02020603050405020304" pitchFamily="18" charset="0"/>
              </a:rPr>
              <a:t>：陈诺 李嫣</a:t>
            </a:r>
            <a:endParaRPr lang="en-US" altLang="zh-CN" sz="2400" b="1" dirty="0">
              <a:solidFill>
                <a:schemeClr val="tx1">
                  <a:lumMod val="65000"/>
                  <a:lumOff val="35000"/>
                </a:schemeClr>
              </a:solidFill>
              <a:latin typeface="+mj-lt"/>
              <a:cs typeface="Times New Roman" panose="02020603050405020304" pitchFamily="18" charset="0"/>
            </a:endParaRPr>
          </a:p>
          <a:p>
            <a:pPr marL="342900" indent="-342900" algn="l">
              <a:lnSpc>
                <a:spcPct val="200000"/>
              </a:lnSpc>
              <a:buFont typeface="Wingdings" panose="05000000000000000000" pitchFamily="2" charset="2"/>
              <a:buChar char="Ø"/>
            </a:pP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1</a:t>
            </a:r>
            <a:r>
              <a:rPr lang="zh-CN" altLang="en-US" sz="2400" b="1"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2400" b="1" dirty="0" err="1">
                <a:solidFill>
                  <a:schemeClr val="tx1">
                    <a:lumMod val="65000"/>
                    <a:lumOff val="35000"/>
                  </a:schemeClr>
                </a:solidFill>
                <a:latin typeface="Times New Roman" panose="02020603050405020304" pitchFamily="18" charset="0"/>
                <a:cs typeface="Times New Roman" panose="02020603050405020304" pitchFamily="18" charset="0"/>
              </a:rPr>
              <a:t>ViLBERT</a:t>
            </a: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 Pretraining Task-Agnostic </a:t>
            </a:r>
            <a:r>
              <a:rPr lang="en-US" altLang="zh-CN" sz="2400" b="1" dirty="0" err="1">
                <a:solidFill>
                  <a:schemeClr val="tx1">
                    <a:lumMod val="65000"/>
                    <a:lumOff val="35000"/>
                  </a:schemeClr>
                </a:solidFill>
                <a:latin typeface="Times New Roman" panose="02020603050405020304" pitchFamily="18" charset="0"/>
                <a:cs typeface="Times New Roman" panose="02020603050405020304" pitchFamily="18" charset="0"/>
              </a:rPr>
              <a:t>Visiolinguistic</a:t>
            </a: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 Representations for Vision and-Language Tasks</a:t>
            </a:r>
            <a:r>
              <a:rPr lang="zh-CN" altLang="en-US" sz="2400" b="1" dirty="0">
                <a:solidFill>
                  <a:schemeClr val="tx1">
                    <a:lumMod val="65000"/>
                    <a:lumOff val="35000"/>
                  </a:schemeClr>
                </a:solidFill>
                <a:latin typeface="+mj-lt"/>
                <a:cs typeface="Times New Roman" panose="02020603050405020304" pitchFamily="18" charset="0"/>
              </a:rPr>
              <a:t>：王植棽 朱子璇</a:t>
            </a:r>
            <a:endParaRPr lang="en" altLang="zh-CN" sz="2400" b="1" dirty="0">
              <a:solidFill>
                <a:schemeClr val="tx1">
                  <a:lumMod val="65000"/>
                  <a:lumOff val="35000"/>
                </a:schemeClr>
              </a:solidFill>
              <a:latin typeface="+mj-lt"/>
              <a:cs typeface="Times New Roman" panose="02020603050405020304" pitchFamily="18" charset="0"/>
            </a:endParaRPr>
          </a:p>
          <a:p>
            <a:pPr marL="342900" indent="-342900" algn="l">
              <a:lnSpc>
                <a:spcPct val="200000"/>
              </a:lnSpc>
              <a:buFont typeface="Wingdings" panose="05000000000000000000" pitchFamily="2" charset="2"/>
              <a:buChar char="Ø"/>
            </a:pP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2</a:t>
            </a:r>
            <a:r>
              <a:rPr lang="zh-CN" altLang="en-US" sz="2400" b="1"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Learning Transferable Visual Models From Natural Language Supervision</a:t>
            </a:r>
            <a:r>
              <a:rPr lang="zh-CN" altLang="en-US" sz="2400" b="1" dirty="0">
                <a:solidFill>
                  <a:schemeClr val="tx1">
                    <a:lumMod val="65000"/>
                    <a:lumOff val="35000"/>
                  </a:schemeClr>
                </a:solidFill>
                <a:latin typeface="+mj-lt"/>
                <a:cs typeface="Times New Roman" panose="02020603050405020304" pitchFamily="18" charset="0"/>
              </a:rPr>
              <a:t>：唐源民 </a:t>
            </a:r>
            <a:endParaRPr lang="en-US" altLang="zh-CN" sz="2400" b="1" dirty="0">
              <a:solidFill>
                <a:schemeClr val="tx1">
                  <a:lumMod val="65000"/>
                  <a:lumOff val="35000"/>
                </a:schemeClr>
              </a:solidFill>
              <a:latin typeface="+mj-lt"/>
              <a:cs typeface="Times New Roman" panose="02020603050405020304" pitchFamily="18" charset="0"/>
            </a:endParaRPr>
          </a:p>
          <a:p>
            <a:pPr marL="342900" indent="-342900" algn="l">
              <a:lnSpc>
                <a:spcPct val="200000"/>
              </a:lnSpc>
              <a:buFont typeface="Wingdings" panose="05000000000000000000" pitchFamily="2" charset="2"/>
              <a:buChar char="Ø"/>
            </a:pP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3</a:t>
            </a:r>
            <a:r>
              <a:rPr lang="zh-CN" altLang="en-US" sz="2400" b="1"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2400" b="1" dirty="0">
                <a:solidFill>
                  <a:schemeClr val="tx1">
                    <a:lumMod val="65000"/>
                    <a:lumOff val="35000"/>
                  </a:schemeClr>
                </a:solidFill>
                <a:latin typeface="Times New Roman" panose="02020603050405020304" pitchFamily="18" charset="0"/>
                <a:cs typeface="Times New Roman" panose="02020603050405020304" pitchFamily="18" charset="0"/>
              </a:rPr>
              <a:t>Zero-Shot Text-to-Image Generation</a:t>
            </a:r>
            <a:r>
              <a:rPr lang="zh-CN" altLang="en-US" sz="2400" b="1" dirty="0">
                <a:solidFill>
                  <a:schemeClr val="tx1">
                    <a:lumMod val="65000"/>
                    <a:lumOff val="35000"/>
                  </a:schemeClr>
                </a:solidFill>
                <a:latin typeface="+mj-lt"/>
                <a:cs typeface="Times New Roman" panose="02020603050405020304" pitchFamily="18" charset="0"/>
              </a:rPr>
              <a:t>：陈若愚 </a:t>
            </a:r>
            <a:endParaRPr lang="en-US" altLang="zh-CN" sz="2400" b="1" dirty="0">
              <a:solidFill>
                <a:schemeClr val="tx1">
                  <a:lumMod val="65000"/>
                  <a:lumOff val="35000"/>
                </a:schemeClr>
              </a:solidFill>
              <a:latin typeface="+mj-lt"/>
              <a:cs typeface="Times New Roman" panose="02020603050405020304" pitchFamily="18" charset="0"/>
            </a:endParaRPr>
          </a:p>
          <a:p>
            <a:pPr marL="342900" indent="-342900" algn="l">
              <a:lnSpc>
                <a:spcPct val="200000"/>
              </a:lnSpc>
              <a:buFont typeface="Wingdings" panose="05000000000000000000" pitchFamily="2" charset="2"/>
              <a:buChar char="Ø"/>
            </a:pPr>
            <a:r>
              <a:rPr lang="zh-CN" altLang="en-US" sz="2400" b="1" dirty="0">
                <a:solidFill>
                  <a:schemeClr val="tx1">
                    <a:lumMod val="65000"/>
                    <a:lumOff val="35000"/>
                  </a:schemeClr>
                </a:solidFill>
                <a:latin typeface="+mj-lt"/>
                <a:cs typeface="Times New Roman" panose="02020603050405020304" pitchFamily="18" charset="0"/>
              </a:rPr>
              <a:t>汇总与整理：李葭 </a:t>
            </a:r>
            <a:endParaRPr lang="en-US" altLang="zh-CN" sz="2400" b="1" dirty="0">
              <a:solidFill>
                <a:schemeClr val="tx1">
                  <a:lumMod val="65000"/>
                  <a:lumOff val="35000"/>
                </a:schemeClr>
              </a:solidFill>
              <a:latin typeface="+mj-lt"/>
              <a:cs typeface="Times New Roman" panose="02020603050405020304" pitchFamily="18" charset="0"/>
            </a:endParaRPr>
          </a:p>
        </p:txBody>
      </p:sp>
      <p:sp>
        <p:nvSpPr>
          <p:cNvPr id="5" name="文本框 4">
            <a:extLst>
              <a:ext uri="{FF2B5EF4-FFF2-40B4-BE49-F238E27FC236}">
                <a16:creationId xmlns:a16="http://schemas.microsoft.com/office/drawing/2014/main" id="{59FEE3AB-AAB9-455B-8884-FA4F6EB1A01F}"/>
              </a:ext>
            </a:extLst>
          </p:cNvPr>
          <p:cNvSpPr txBox="1"/>
          <p:nvPr/>
        </p:nvSpPr>
        <p:spPr>
          <a:xfrm>
            <a:off x="4665921" y="630115"/>
            <a:ext cx="2860158" cy="523220"/>
          </a:xfrm>
          <a:prstGeom prst="rect">
            <a:avLst/>
          </a:prstGeom>
          <a:noFill/>
        </p:spPr>
        <p:txBody>
          <a:bodyPr wrap="square" rtlCol="0">
            <a:spAutoFit/>
          </a:bodyPr>
          <a:lstStyle/>
          <a:p>
            <a:pPr algn="ctr"/>
            <a:r>
              <a:rPr lang="zh-CN" altLang="en-US" sz="2800" b="1" dirty="0">
                <a:solidFill>
                  <a:schemeClr val="tx1">
                    <a:lumMod val="75000"/>
                    <a:lumOff val="25000"/>
                  </a:schemeClr>
                </a:solidFill>
              </a:rPr>
              <a:t>小组分工</a:t>
            </a:r>
          </a:p>
        </p:txBody>
      </p:sp>
    </p:spTree>
    <p:extLst>
      <p:ext uri="{BB962C8B-B14F-4D97-AF65-F5344CB8AC3E}">
        <p14:creationId xmlns:p14="http://schemas.microsoft.com/office/powerpoint/2010/main" val="2214052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THREE</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pic>
        <p:nvPicPr>
          <p:cNvPr id="4098" name="Picture 2" descr="(1) Contrastive pre-training &#10;(2) Create dataset classifier from label text &#10;the &#10;aussze &#10;Encoder &#10;Image &#10;Encoder &#10;lyT3 &#10;lyT3 &#10;plane &#10;car &#10;photo of &#10;dog &#10;a Cobject'r. &#10;bird &#10;(3) Use for zero-shot prediction &#10;Image &#10;Encoder &#10;Encoder &#10;13 -TN &#10;IN-TN &#10;photo of &#10;Figure I. Summary of our approach. While standard image models jointly train an image feature extractor and a linear classifier to predict &#10;some label, CLIP jointly trains an image encoder and a text encoder to predict the correct pairings of a batch of (image, text) training &#10;examples. At test time the learned text encoder synthesizes a zero-shot linear classifier by embedding the names or descriptions of the &#10;target dataset's classes. ">
            <a:extLst>
              <a:ext uri="{FF2B5EF4-FFF2-40B4-BE49-F238E27FC236}">
                <a16:creationId xmlns:a16="http://schemas.microsoft.com/office/drawing/2014/main" id="{6EDDDE58-BDE9-4AD9-914E-3B9BE2DC3E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679"/>
          <a:stretch/>
        </p:blipFill>
        <p:spPr bwMode="auto">
          <a:xfrm>
            <a:off x="114366" y="1100454"/>
            <a:ext cx="11963267" cy="436247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D5B6983-1396-4E2C-90E6-8657E2411065}"/>
              </a:ext>
            </a:extLst>
          </p:cNvPr>
          <p:cNvSpPr txBox="1"/>
          <p:nvPr/>
        </p:nvSpPr>
        <p:spPr>
          <a:xfrm>
            <a:off x="2989496" y="5757545"/>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图一</a:t>
            </a:r>
            <a:r>
              <a:rPr lang="en-US" altLang="zh-CN" sz="1400" b="1" dirty="0">
                <a:solidFill>
                  <a:prstClr val="black"/>
                </a:solidFill>
                <a:latin typeface="方正黑体简体" panose="02010601030101010101" pitchFamily="2" charset="-122"/>
                <a:ea typeface="方正黑体简体" panose="02010601030101010101" pitchFamily="2" charset="-122"/>
              </a:rPr>
              <a:t>. CLIP</a:t>
            </a:r>
            <a:r>
              <a:rPr lang="zh-CN" altLang="en-US" sz="1400" b="1" dirty="0">
                <a:solidFill>
                  <a:prstClr val="black"/>
                </a:solidFill>
                <a:latin typeface="方正黑体简体" panose="02010601030101010101" pitchFamily="2" charset="-122"/>
                <a:ea typeface="方正黑体简体" panose="02010601030101010101" pitchFamily="2" charset="-122"/>
              </a:rPr>
              <a:t>模型整体架构</a:t>
            </a:r>
            <a:endParaRPr lang="en-US" altLang="zh-CN" sz="1400" dirty="0"/>
          </a:p>
        </p:txBody>
      </p:sp>
    </p:spTree>
    <p:extLst>
      <p:ext uri="{BB962C8B-B14F-4D97-AF65-F5344CB8AC3E}">
        <p14:creationId xmlns:p14="http://schemas.microsoft.com/office/powerpoint/2010/main" val="1005444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D5B6983-1396-4E2C-90E6-8657E2411065}"/>
              </a:ext>
            </a:extLst>
          </p:cNvPr>
          <p:cNvSpPr txBox="1"/>
          <p:nvPr/>
        </p:nvSpPr>
        <p:spPr>
          <a:xfrm>
            <a:off x="2989496" y="5930860"/>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图二</a:t>
            </a:r>
            <a:r>
              <a:rPr lang="en-US" altLang="zh-CN" sz="1400" b="1" dirty="0">
                <a:solidFill>
                  <a:prstClr val="black"/>
                </a:solidFill>
                <a:latin typeface="方正黑体简体" panose="02010601030101010101" pitchFamily="2" charset="-122"/>
                <a:ea typeface="方正黑体简体" panose="02010601030101010101" pitchFamily="2" charset="-122"/>
              </a:rPr>
              <a:t>. CLIP</a:t>
            </a:r>
            <a:r>
              <a:rPr lang="zh-CN" altLang="en-US" sz="1400" b="1" dirty="0">
                <a:solidFill>
                  <a:prstClr val="black"/>
                </a:solidFill>
                <a:latin typeface="方正黑体简体" panose="02010601030101010101" pitchFamily="2" charset="-122"/>
                <a:ea typeface="方正黑体简体" panose="02010601030101010101" pitchFamily="2" charset="-122"/>
              </a:rPr>
              <a:t>模型</a:t>
            </a:r>
            <a:r>
              <a:rPr lang="zh-CN" altLang="en-US" sz="1400" dirty="0"/>
              <a:t>训练部分</a:t>
            </a:r>
            <a:endParaRPr lang="en-US" altLang="zh-CN" sz="1400" dirty="0"/>
          </a:p>
        </p:txBody>
      </p:sp>
      <p:pic>
        <p:nvPicPr>
          <p:cNvPr id="5122" name="Picture 2" descr="( 1 ) Contrastive pre-training &#10;The &#10;Encoder &#10;lmage &#10;ΙΙ &#10;12 &#10;Ι3-ΤΙ &#10;Ιγ-ΤΙ &#10;Ι2Π2 &#10;Ιγ-Τ2 &#10;Ι2ΠΝ &#10;ΙγΤ3 &#10;ΙγΤ3 ">
            <a:extLst>
              <a:ext uri="{FF2B5EF4-FFF2-40B4-BE49-F238E27FC236}">
                <a16:creationId xmlns:a16="http://schemas.microsoft.com/office/drawing/2014/main" id="{6042A7FB-A075-478E-8F9A-923952029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04" y="619363"/>
            <a:ext cx="6884364" cy="507508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ResNet or Vision Transformer &#10;image_encoder - &#10;- CBOW or Text Transformer &#10;text_encoder &#10;- minibatch of aligned images &#10;- minibatch of aligned texts &#10;W_i[d_i, d_e] - &#10;learned proj of image to embed &#10;W_t[d_t, d_e] &#10;- learned proj of text to embed &#10;- learned temperature parameter &#10;extract feature representations of each modality &#10;_f = image_encoder(l) &#10;#[n, d_i] &#10;joint multimodal embedding [n, d_e] &#10;12_norma1ize(np . W_i), axis=l ) &#10;12_norma1ize(np . W_t), axis=l) &#10;scaled pairwise cosine similarities [n, n] &#10;logits = np T_e.T) * np.exp(t) &#10;# symmetric loss function &#10;labels = np.arange(n) &#10;loss_i = cross_entropy_loss(logits, labels, &#10;loss_t = cross_entropy_loss(logits, labels, &#10;loss &#10;= (loss_i + loss_t)/2 &#10;axis=O) &#10;axis=l) &#10;Figure 3. Numpy-like pseudocode for the core of an implementa- &#10;tion of CLIP ">
            <a:extLst>
              <a:ext uri="{FF2B5EF4-FFF2-40B4-BE49-F238E27FC236}">
                <a16:creationId xmlns:a16="http://schemas.microsoft.com/office/drawing/2014/main" id="{EA2602C1-66D0-4CBB-A456-63F310A2A1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146" b="12641"/>
          <a:stretch/>
        </p:blipFill>
        <p:spPr bwMode="auto">
          <a:xfrm>
            <a:off x="6990149" y="2268657"/>
            <a:ext cx="5274102" cy="316849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a:extLst>
              <a:ext uri="{FF2B5EF4-FFF2-40B4-BE49-F238E27FC236}">
                <a16:creationId xmlns:a16="http://schemas.microsoft.com/office/drawing/2014/main" id="{276E7478-765D-439E-A546-FFDB666F59E6}"/>
              </a:ext>
            </a:extLst>
          </p:cNvPr>
          <p:cNvCxnSpPr/>
          <p:nvPr/>
        </p:nvCxnSpPr>
        <p:spPr>
          <a:xfrm flipH="1">
            <a:off x="4216400" y="5384800"/>
            <a:ext cx="487680" cy="299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直接箭头连接符 10">
            <a:extLst>
              <a:ext uri="{FF2B5EF4-FFF2-40B4-BE49-F238E27FC236}">
                <a16:creationId xmlns:a16="http://schemas.microsoft.com/office/drawing/2014/main" id="{380FBAB1-EE5D-400B-A4F1-7C9E160AE467}"/>
              </a:ext>
            </a:extLst>
          </p:cNvPr>
          <p:cNvCxnSpPr>
            <a:cxnSpLocks/>
          </p:cNvCxnSpPr>
          <p:nvPr/>
        </p:nvCxnSpPr>
        <p:spPr>
          <a:xfrm>
            <a:off x="6684697" y="5383577"/>
            <a:ext cx="233201" cy="299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A8CCD30-3647-4B50-B439-E434E4FD4086}"/>
              </a:ext>
            </a:extLst>
          </p:cNvPr>
          <p:cNvSpPr txBox="1"/>
          <p:nvPr/>
        </p:nvSpPr>
        <p:spPr>
          <a:xfrm>
            <a:off x="3434827" y="5655482"/>
            <a:ext cx="877163" cy="369332"/>
          </a:xfrm>
          <a:prstGeom prst="rect">
            <a:avLst/>
          </a:prstGeom>
          <a:noFill/>
        </p:spPr>
        <p:txBody>
          <a:bodyPr wrap="none" rtlCol="0">
            <a:spAutoFit/>
          </a:bodyPr>
          <a:lstStyle/>
          <a:p>
            <a:r>
              <a:rPr lang="zh-CN" altLang="en-US" b="1" dirty="0">
                <a:latin typeface="宋体" panose="02010600030101010101" pitchFamily="2" charset="-122"/>
                <a:ea typeface="宋体" panose="02010600030101010101" pitchFamily="2" charset="-122"/>
              </a:rPr>
              <a:t>负样本</a:t>
            </a:r>
          </a:p>
        </p:txBody>
      </p:sp>
      <p:sp>
        <p:nvSpPr>
          <p:cNvPr id="15" name="文本框 14">
            <a:extLst>
              <a:ext uri="{FF2B5EF4-FFF2-40B4-BE49-F238E27FC236}">
                <a16:creationId xmlns:a16="http://schemas.microsoft.com/office/drawing/2014/main" id="{5378E845-6939-48E3-9671-223E5706BF4B}"/>
              </a:ext>
            </a:extLst>
          </p:cNvPr>
          <p:cNvSpPr txBox="1"/>
          <p:nvPr/>
        </p:nvSpPr>
        <p:spPr>
          <a:xfrm>
            <a:off x="6990149" y="5498690"/>
            <a:ext cx="881973" cy="369332"/>
          </a:xfrm>
          <a:prstGeom prst="rect">
            <a:avLst/>
          </a:prstGeom>
          <a:noFill/>
        </p:spPr>
        <p:txBody>
          <a:bodyPr wrap="none" rtlCol="0">
            <a:spAutoFit/>
          </a:bodyPr>
          <a:lstStyle/>
          <a:p>
            <a:r>
              <a:rPr lang="zh-CN" altLang="en-US" b="1" dirty="0">
                <a:latin typeface="宋体" panose="02010600030101010101" pitchFamily="2" charset="-122"/>
                <a:ea typeface="宋体" panose="02010600030101010101" pitchFamily="2" charset="-122"/>
              </a:rPr>
              <a:t>正样本</a:t>
            </a:r>
          </a:p>
        </p:txBody>
      </p:sp>
      <p:sp>
        <p:nvSpPr>
          <p:cNvPr id="19" name="文本占位符 1">
            <a:extLst>
              <a:ext uri="{FF2B5EF4-FFF2-40B4-BE49-F238E27FC236}">
                <a16:creationId xmlns:a16="http://schemas.microsoft.com/office/drawing/2014/main" id="{A207FA64-490D-4802-B44C-572C11745757}"/>
              </a:ext>
            </a:extLst>
          </p:cNvPr>
          <p:cNvSpPr>
            <a:spLocks noGrp="1"/>
          </p:cNvSpPr>
          <p:nvPr>
            <p:ph type="body" sz="quarter" idx="10"/>
          </p:nvPr>
        </p:nvSpPr>
        <p:spPr>
          <a:xfrm>
            <a:off x="265304" y="220133"/>
            <a:ext cx="3303395"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THREE</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spTree>
    <p:extLst>
      <p:ext uri="{BB962C8B-B14F-4D97-AF65-F5344CB8AC3E}">
        <p14:creationId xmlns:p14="http://schemas.microsoft.com/office/powerpoint/2010/main" val="3435734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D5B6983-1396-4E2C-90E6-8657E2411065}"/>
              </a:ext>
            </a:extLst>
          </p:cNvPr>
          <p:cNvSpPr txBox="1"/>
          <p:nvPr/>
        </p:nvSpPr>
        <p:spPr>
          <a:xfrm>
            <a:off x="2989496" y="6084748"/>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图三</a:t>
            </a:r>
            <a:r>
              <a:rPr lang="en-US" altLang="zh-CN" sz="1400" b="1" dirty="0">
                <a:solidFill>
                  <a:prstClr val="black"/>
                </a:solidFill>
                <a:latin typeface="方正黑体简体" panose="02010601030101010101" pitchFamily="2" charset="-122"/>
                <a:ea typeface="方正黑体简体" panose="02010601030101010101" pitchFamily="2" charset="-122"/>
              </a:rPr>
              <a:t>. CLIP</a:t>
            </a:r>
            <a:r>
              <a:rPr lang="zh-CN" altLang="en-US" sz="1400" b="1" dirty="0">
                <a:solidFill>
                  <a:prstClr val="black"/>
                </a:solidFill>
                <a:latin typeface="方正黑体简体" panose="02010601030101010101" pitchFamily="2" charset="-122"/>
                <a:ea typeface="方正黑体简体" panose="02010601030101010101" pitchFamily="2" charset="-122"/>
              </a:rPr>
              <a:t>模型</a:t>
            </a:r>
            <a:r>
              <a:rPr lang="zh-CN" altLang="en-US" sz="1400" dirty="0"/>
              <a:t>测试部分</a:t>
            </a:r>
            <a:endParaRPr lang="en-US" altLang="zh-CN" sz="1400" dirty="0"/>
          </a:p>
        </p:txBody>
      </p:sp>
      <p:pic>
        <p:nvPicPr>
          <p:cNvPr id="6146" name="Picture 2" descr="(2) Create dataset classifier from label text &#10;plane &#10;car &#10;photo of &#10;dog &#10;{abject} . &#10;(3) Use for zero-shot prediction &#10;Image &#10;Encoder &#10;Encoder &#10;photo of ">
            <a:extLst>
              <a:ext uri="{FF2B5EF4-FFF2-40B4-BE49-F238E27FC236}">
                <a16:creationId xmlns:a16="http://schemas.microsoft.com/office/drawing/2014/main" id="{8D7B774C-1434-44E8-9F7A-D22B57749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238" y="997828"/>
            <a:ext cx="6857524" cy="493303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78D7303-11E0-4353-9E58-32A353E738FD}"/>
              </a:ext>
            </a:extLst>
          </p:cNvPr>
          <p:cNvSpPr txBox="1"/>
          <p:nvPr/>
        </p:nvSpPr>
        <p:spPr>
          <a:xfrm>
            <a:off x="4094549" y="2743298"/>
            <a:ext cx="1114408" cy="646331"/>
          </a:xfrm>
          <a:prstGeom prst="rect">
            <a:avLst/>
          </a:prstGeom>
          <a:noFill/>
        </p:spPr>
        <p:txBody>
          <a:bodyPr wrap="none" rtlCol="0">
            <a:spAutoFit/>
          </a:bodyPr>
          <a:lstStyle/>
          <a:p>
            <a:r>
              <a:rPr lang="zh-CN" altLang="en-US" b="1">
                <a:latin typeface="宋体" panose="02010600030101010101" pitchFamily="2" charset="-122"/>
                <a:ea typeface="宋体" panose="02010600030101010101" pitchFamily="2" charset="-122"/>
              </a:rPr>
              <a:t>通过标签</a:t>
            </a:r>
            <a:endParaRPr lang="en-US" altLang="zh-CN" b="1">
              <a:latin typeface="宋体" panose="02010600030101010101" pitchFamily="2" charset="-122"/>
              <a:ea typeface="宋体" panose="02010600030101010101" pitchFamily="2" charset="-122"/>
            </a:endParaRPr>
          </a:p>
          <a:p>
            <a:r>
              <a:rPr lang="zh-CN" altLang="en-US" b="1">
                <a:latin typeface="宋体" panose="02010600030101010101" pitchFamily="2" charset="-122"/>
                <a:ea typeface="宋体" panose="02010600030101010101" pitchFamily="2" charset="-122"/>
              </a:rPr>
              <a:t>构造句子</a:t>
            </a:r>
            <a:endParaRPr lang="zh-CN" altLang="en-US" b="1" dirty="0">
              <a:latin typeface="宋体" panose="02010600030101010101" pitchFamily="2" charset="-122"/>
              <a:ea typeface="宋体" panose="02010600030101010101" pitchFamily="2" charset="-122"/>
            </a:endParaRPr>
          </a:p>
        </p:txBody>
      </p:sp>
      <p:sp>
        <p:nvSpPr>
          <p:cNvPr id="11" name="文本占位符 1">
            <a:extLst>
              <a:ext uri="{FF2B5EF4-FFF2-40B4-BE49-F238E27FC236}">
                <a16:creationId xmlns:a16="http://schemas.microsoft.com/office/drawing/2014/main" id="{868A8AEA-98D2-4F07-8324-D372A656E15D}"/>
              </a:ext>
            </a:extLst>
          </p:cNvPr>
          <p:cNvSpPr>
            <a:spLocks noGrp="1"/>
          </p:cNvSpPr>
          <p:nvPr>
            <p:ph type="body" sz="quarter" idx="10"/>
          </p:nvPr>
        </p:nvSpPr>
        <p:spPr>
          <a:xfrm>
            <a:off x="265304" y="220133"/>
            <a:ext cx="3303395"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THREE</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sp>
        <p:nvSpPr>
          <p:cNvPr id="6" name="文本框 5">
            <a:extLst>
              <a:ext uri="{FF2B5EF4-FFF2-40B4-BE49-F238E27FC236}">
                <a16:creationId xmlns:a16="http://schemas.microsoft.com/office/drawing/2014/main" id="{5678A8A9-2618-4848-B208-C74EDD73AF3E}"/>
              </a:ext>
            </a:extLst>
          </p:cNvPr>
          <p:cNvSpPr txBox="1"/>
          <p:nvPr/>
        </p:nvSpPr>
        <p:spPr>
          <a:xfrm>
            <a:off x="8967558" y="5225569"/>
            <a:ext cx="2973891" cy="646331"/>
          </a:xfrm>
          <a:prstGeom prst="rect">
            <a:avLst/>
          </a:prstGeom>
          <a:noFill/>
        </p:spPr>
        <p:txBody>
          <a:bodyPr wrap="none" rtlCol="0">
            <a:spAutoFit/>
          </a:bodyPr>
          <a:lstStyle/>
          <a:p>
            <a:r>
              <a:rPr lang="zh-CN" altLang="en-US" b="1" dirty="0">
                <a:latin typeface="宋体" panose="02010600030101010101" pitchFamily="2" charset="-122"/>
                <a:ea typeface="宋体" panose="02010600030101010101" pitchFamily="2" charset="-122"/>
              </a:rPr>
              <a:t>通过判断句子与图片相似度</a:t>
            </a:r>
            <a:endParaRPr lang="en-US" altLang="zh-CN" b="1" dirty="0">
              <a:latin typeface="宋体" panose="02010600030101010101" pitchFamily="2" charset="-122"/>
              <a:ea typeface="宋体" panose="02010600030101010101" pitchFamily="2" charset="-122"/>
            </a:endParaRPr>
          </a:p>
          <a:p>
            <a:r>
              <a:rPr lang="zh-CN" altLang="en-US" b="1" dirty="0">
                <a:latin typeface="宋体" panose="02010600030101010101" pitchFamily="2" charset="-122"/>
                <a:ea typeface="宋体" panose="02010600030101010101" pitchFamily="2" charset="-122"/>
              </a:rPr>
              <a:t>从而判断是否是该标签</a:t>
            </a:r>
            <a:endParaRPr lang="en-US" altLang="zh-CN"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74447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453256"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FOUR</a:t>
            </a:r>
            <a:r>
              <a:rPr kumimoji="1" lang="zh-CN" altLang="en-US" sz="2000" dirty="0">
                <a:solidFill>
                  <a:srgbClr val="2958A0"/>
                </a:solidFill>
              </a:rPr>
              <a:t> </a:t>
            </a:r>
            <a:r>
              <a:rPr kumimoji="1" lang="en-US" altLang="zh-CN" sz="2000" dirty="0">
                <a:solidFill>
                  <a:srgbClr val="2958A0"/>
                </a:solidFill>
              </a:rPr>
              <a:t>Experiments</a:t>
            </a:r>
            <a:endParaRPr kumimoji="1" lang="zh-CN" altLang="en-US" sz="2000" dirty="0">
              <a:solidFill>
                <a:srgbClr val="2958A0"/>
              </a:solidFill>
            </a:endParaRPr>
          </a:p>
        </p:txBody>
      </p:sp>
      <p:pic>
        <p:nvPicPr>
          <p:cNvPr id="7170" name="Picture 2" descr="90 &#10;80 &#10;75 &#10;Linear probe average over Kornblith et al.'s 12 datasets &#10;80 &#10;&lt; 75 &#10;Linear probe average over all 27 datasets &#10;L/14@336px &#10;RN50x64 &#10;B/32 &#10;RN5 &#10;resSOxI &#10;Re5Net50 &#10;Mocom• &#10;100 &#10;B[16 &#10;sox &#10;ResNet152 &#10;L.'14@336px &#10;1.114 ....* &#10;RN50x64 &#10;L2 75 &#10;RN50X16 &#10;.....XFixRes &#10;R152x3 &#10;152,4 &#10;viT-H,'14 &#10;res200x2 &#10;R152x4 &#10;102 &#10;85 &#10;70 &#10;11 &#10;50x4 &#10;50x16 &#10;L2,47 &#10;J.NS &#10;RNIO &#10;RN50 &#10;res50x1 &#10;L2-800 &#10;-H/14 &#10;152x4 &#10;Forward-pass GFLOPsIimage &#10;CUP-VIT &#10;CLIP-ResNet &#10;EfficientNet-NoisyStudent &#10;EfficientNet &#10;100 &#10;Instagram-pretrained &#10;SimCLRv2 &#10;BYOL &#10;MOCO &#10;ResNet152 &#10;102 &#10;Forward-pass GFLOPs/image &#10;ViT (ImageNet-21k) &#10;BiT-M &#10;ResNet ">
            <a:extLst>
              <a:ext uri="{FF2B5EF4-FFF2-40B4-BE49-F238E27FC236}">
                <a16:creationId xmlns:a16="http://schemas.microsoft.com/office/drawing/2014/main" id="{4B697A51-0647-4021-971E-A2A580B70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836" y="609600"/>
            <a:ext cx="9224327" cy="572614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A88FE7D-BB6F-4917-82DD-8F495248F8CA}"/>
              </a:ext>
            </a:extLst>
          </p:cNvPr>
          <p:cNvSpPr txBox="1"/>
          <p:nvPr/>
        </p:nvSpPr>
        <p:spPr>
          <a:xfrm>
            <a:off x="2928536" y="6335740"/>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图四</a:t>
            </a:r>
            <a:r>
              <a:rPr lang="en-US" altLang="zh-CN" sz="1400" b="1" dirty="0">
                <a:solidFill>
                  <a:prstClr val="black"/>
                </a:solidFill>
                <a:latin typeface="方正黑体简体" panose="02010601030101010101" pitchFamily="2" charset="-122"/>
                <a:ea typeface="方正黑体简体" panose="02010601030101010101" pitchFamily="2" charset="-122"/>
              </a:rPr>
              <a:t>. </a:t>
            </a:r>
            <a:r>
              <a:rPr lang="en-GB" altLang="zh-CN" sz="1400" b="1" dirty="0">
                <a:solidFill>
                  <a:prstClr val="black"/>
                </a:solidFill>
                <a:latin typeface="方正黑体简体" panose="02010601030101010101" pitchFamily="2" charset="-122"/>
                <a:ea typeface="方正黑体简体" panose="02010601030101010101" pitchFamily="2" charset="-122"/>
              </a:rPr>
              <a:t>CLIP</a:t>
            </a:r>
            <a:r>
              <a:rPr lang="zh-CN" altLang="en-US" sz="1400" b="1" dirty="0">
                <a:solidFill>
                  <a:prstClr val="black"/>
                </a:solidFill>
                <a:latin typeface="方正黑体简体" panose="02010601030101010101" pitchFamily="2" charset="-122"/>
                <a:ea typeface="方正黑体简体" panose="02010601030101010101" pitchFamily="2" charset="-122"/>
              </a:rPr>
              <a:t>在</a:t>
            </a:r>
            <a:r>
              <a:rPr lang="zh-CN" altLang="en-US" sz="1400" dirty="0"/>
              <a:t>各种</a:t>
            </a:r>
            <a:r>
              <a:rPr lang="zh-CN" altLang="en-US" sz="1400" b="1" dirty="0">
                <a:solidFill>
                  <a:prstClr val="black"/>
                </a:solidFill>
                <a:latin typeface="方正黑体简体" panose="02010601030101010101" pitchFamily="2" charset="-122"/>
                <a:ea typeface="方正黑体简体" panose="02010601030101010101" pitchFamily="2" charset="-122"/>
              </a:rPr>
              <a:t>数据集上的效果也要超过目前的</a:t>
            </a:r>
            <a:r>
              <a:rPr lang="en-GB" altLang="zh-CN" sz="1400" b="1" dirty="0">
                <a:solidFill>
                  <a:prstClr val="black"/>
                </a:solidFill>
                <a:latin typeface="方正黑体简体" panose="02010601030101010101" pitchFamily="2" charset="-122"/>
                <a:ea typeface="方正黑体简体" panose="02010601030101010101" pitchFamily="2" charset="-122"/>
              </a:rPr>
              <a:t>SOTA</a:t>
            </a:r>
            <a:r>
              <a:rPr lang="zh-CN" altLang="en-US" sz="1400" b="1" dirty="0">
                <a:solidFill>
                  <a:prstClr val="black"/>
                </a:solidFill>
                <a:latin typeface="方正黑体简体" panose="02010601030101010101" pitchFamily="2" charset="-122"/>
                <a:ea typeface="方正黑体简体" panose="02010601030101010101" pitchFamily="2" charset="-122"/>
              </a:rPr>
              <a:t>模型</a:t>
            </a:r>
            <a:endParaRPr lang="en-US" altLang="zh-CN" sz="1400" dirty="0"/>
          </a:p>
        </p:txBody>
      </p:sp>
    </p:spTree>
    <p:extLst>
      <p:ext uri="{BB962C8B-B14F-4D97-AF65-F5344CB8AC3E}">
        <p14:creationId xmlns:p14="http://schemas.microsoft.com/office/powerpoint/2010/main" val="2714384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453256"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FOUR</a:t>
            </a:r>
            <a:r>
              <a:rPr kumimoji="1" lang="zh-CN" altLang="en-US" sz="2000" dirty="0">
                <a:solidFill>
                  <a:srgbClr val="2958A0"/>
                </a:solidFill>
              </a:rPr>
              <a:t> </a:t>
            </a:r>
            <a:r>
              <a:rPr kumimoji="1" lang="en-US" altLang="zh-CN" sz="2000" dirty="0">
                <a:solidFill>
                  <a:srgbClr val="2958A0"/>
                </a:solidFill>
              </a:rPr>
              <a:t>Experiments</a:t>
            </a:r>
            <a:endParaRPr kumimoji="1" lang="zh-CN" altLang="en-US" sz="2000" dirty="0">
              <a:solidFill>
                <a:srgbClr val="2958A0"/>
              </a:solidFill>
            </a:endParaRPr>
          </a:p>
        </p:txBody>
      </p:sp>
      <p:sp>
        <p:nvSpPr>
          <p:cNvPr id="51" name="矩形 50"/>
          <p:cNvSpPr/>
          <p:nvPr/>
        </p:nvSpPr>
        <p:spPr>
          <a:xfrm>
            <a:off x="265304" y="829284"/>
            <a:ext cx="3882986" cy="523220"/>
          </a:xfrm>
          <a:prstGeom prst="rect">
            <a:avLst/>
          </a:prstGeom>
        </p:spPr>
        <p:txBody>
          <a:bodyPr wrap="none">
            <a:spAutoFit/>
          </a:bodyPr>
          <a:lstStyle/>
          <a:p>
            <a:r>
              <a:rPr lang="en-US" altLang="zh-CN" sz="2800" b="1" dirty="0">
                <a:solidFill>
                  <a:srgbClr val="000000"/>
                </a:solidFill>
                <a:latin typeface="Segoe UI"/>
                <a:ea typeface="微软雅黑"/>
              </a:rPr>
              <a:t>ImageNet – Zero Shot</a:t>
            </a:r>
            <a:endParaRPr lang="zh-CN" altLang="en-US" sz="2800" b="1" dirty="0">
              <a:solidFill>
                <a:srgbClr val="000000"/>
              </a:solidFill>
              <a:latin typeface="Segoe UI"/>
              <a:ea typeface="微软雅黑"/>
            </a:endParaRPr>
          </a:p>
        </p:txBody>
      </p:sp>
      <p:pic>
        <p:nvPicPr>
          <p:cNvPr id="4" name="图片 3">
            <a:extLst>
              <a:ext uri="{FF2B5EF4-FFF2-40B4-BE49-F238E27FC236}">
                <a16:creationId xmlns:a16="http://schemas.microsoft.com/office/drawing/2014/main" id="{644205D1-858C-4FF1-949D-E785823A6E29}"/>
              </a:ext>
            </a:extLst>
          </p:cNvPr>
          <p:cNvPicPr>
            <a:picLocks noChangeAspect="1"/>
          </p:cNvPicPr>
          <p:nvPr/>
        </p:nvPicPr>
        <p:blipFill>
          <a:blip r:embed="rId3"/>
          <a:stretch>
            <a:fillRect/>
          </a:stretch>
        </p:blipFill>
        <p:spPr>
          <a:xfrm>
            <a:off x="824104" y="1572188"/>
            <a:ext cx="10390573" cy="4093256"/>
          </a:xfrm>
          <a:prstGeom prst="rect">
            <a:avLst/>
          </a:prstGeom>
        </p:spPr>
      </p:pic>
      <p:sp>
        <p:nvSpPr>
          <p:cNvPr id="5" name="文本框 4">
            <a:extLst>
              <a:ext uri="{FF2B5EF4-FFF2-40B4-BE49-F238E27FC236}">
                <a16:creationId xmlns:a16="http://schemas.microsoft.com/office/drawing/2014/main" id="{ADBC8EDE-59B6-408E-A5F2-F1DB197F2F63}"/>
              </a:ext>
            </a:extLst>
          </p:cNvPr>
          <p:cNvSpPr txBox="1"/>
          <p:nvPr/>
        </p:nvSpPr>
        <p:spPr>
          <a:xfrm>
            <a:off x="2928536" y="6064503"/>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图五</a:t>
            </a:r>
            <a:r>
              <a:rPr lang="en-US" altLang="zh-CN" sz="1400" b="1" dirty="0">
                <a:solidFill>
                  <a:prstClr val="black"/>
                </a:solidFill>
                <a:latin typeface="方正黑体简体" panose="02010601030101010101" pitchFamily="2" charset="-122"/>
                <a:ea typeface="方正黑体简体" panose="02010601030101010101" pitchFamily="2" charset="-122"/>
              </a:rPr>
              <a:t>. </a:t>
            </a:r>
            <a:r>
              <a:rPr lang="en-GB" altLang="zh-CN" sz="1400" b="1" dirty="0">
                <a:solidFill>
                  <a:prstClr val="black"/>
                </a:solidFill>
                <a:latin typeface="方正黑体简体" panose="02010601030101010101" pitchFamily="2" charset="-122"/>
                <a:ea typeface="方正黑体简体" panose="02010601030101010101" pitchFamily="2" charset="-122"/>
              </a:rPr>
              <a:t>CLIP</a:t>
            </a:r>
            <a:r>
              <a:rPr lang="zh-CN" altLang="en-US" sz="1400" b="1" dirty="0">
                <a:solidFill>
                  <a:prstClr val="black"/>
                </a:solidFill>
                <a:latin typeface="方正黑体简体" panose="02010601030101010101" pitchFamily="2" charset="-122"/>
                <a:ea typeface="方正黑体简体" panose="02010601030101010101" pitchFamily="2" charset="-122"/>
              </a:rPr>
              <a:t>的确可以做到</a:t>
            </a:r>
            <a:r>
              <a:rPr lang="en-US" altLang="zh-CN" sz="1400" b="1" dirty="0">
                <a:solidFill>
                  <a:prstClr val="black"/>
                </a:solidFill>
                <a:latin typeface="方正黑体简体" panose="02010601030101010101" pitchFamily="2" charset="-122"/>
                <a:ea typeface="方正黑体简体" panose="02010601030101010101" pitchFamily="2" charset="-122"/>
              </a:rPr>
              <a:t>Zero-Shot</a:t>
            </a:r>
            <a:endParaRPr lang="en-US" altLang="zh-CN" sz="1400" dirty="0"/>
          </a:p>
        </p:txBody>
      </p:sp>
    </p:spTree>
    <p:extLst>
      <p:ext uri="{BB962C8B-B14F-4D97-AF65-F5344CB8AC3E}">
        <p14:creationId xmlns:p14="http://schemas.microsoft.com/office/powerpoint/2010/main" val="434157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453256"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FOUR</a:t>
            </a:r>
            <a:r>
              <a:rPr kumimoji="1" lang="zh-CN" altLang="en-US" sz="2000" dirty="0">
                <a:solidFill>
                  <a:srgbClr val="2958A0"/>
                </a:solidFill>
              </a:rPr>
              <a:t> </a:t>
            </a:r>
            <a:r>
              <a:rPr kumimoji="1" lang="en-US" altLang="zh-CN" sz="2000" dirty="0">
                <a:solidFill>
                  <a:srgbClr val="2958A0"/>
                </a:solidFill>
              </a:rPr>
              <a:t>Experiments</a:t>
            </a:r>
            <a:endParaRPr kumimoji="1" lang="zh-CN" altLang="en-US" sz="2000" dirty="0">
              <a:solidFill>
                <a:srgbClr val="2958A0"/>
              </a:solidFill>
            </a:endParaRPr>
          </a:p>
        </p:txBody>
      </p:sp>
      <p:sp>
        <p:nvSpPr>
          <p:cNvPr id="6" name="文本框 5">
            <a:extLst>
              <a:ext uri="{FF2B5EF4-FFF2-40B4-BE49-F238E27FC236}">
                <a16:creationId xmlns:a16="http://schemas.microsoft.com/office/drawing/2014/main" id="{BA88FE7D-BB6F-4917-82DD-8F495248F8CA}"/>
              </a:ext>
            </a:extLst>
          </p:cNvPr>
          <p:cNvSpPr txBox="1"/>
          <p:nvPr/>
        </p:nvSpPr>
        <p:spPr>
          <a:xfrm>
            <a:off x="2928536" y="6335740"/>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图六</a:t>
            </a:r>
            <a:r>
              <a:rPr lang="en-US" altLang="zh-CN" sz="1400" b="1" dirty="0">
                <a:solidFill>
                  <a:prstClr val="black"/>
                </a:solidFill>
                <a:latin typeface="方正黑体简体" panose="02010601030101010101" pitchFamily="2" charset="-122"/>
                <a:ea typeface="方正黑体简体" panose="02010601030101010101" pitchFamily="2" charset="-122"/>
              </a:rPr>
              <a:t>. Prompt</a:t>
            </a:r>
            <a:r>
              <a:rPr lang="zh-CN" altLang="en-US" sz="1400" b="1" dirty="0">
                <a:solidFill>
                  <a:prstClr val="black"/>
                </a:solidFill>
                <a:latin typeface="方正黑体简体" panose="02010601030101010101" pitchFamily="2" charset="-122"/>
                <a:ea typeface="方正黑体简体" panose="02010601030101010101" pitchFamily="2" charset="-122"/>
              </a:rPr>
              <a:t>对训练方式的影响</a:t>
            </a:r>
            <a:endParaRPr lang="en-US" altLang="zh-CN" sz="1400" dirty="0"/>
          </a:p>
        </p:txBody>
      </p:sp>
      <p:pic>
        <p:nvPicPr>
          <p:cNvPr id="5" name="图片 4">
            <a:extLst>
              <a:ext uri="{FF2B5EF4-FFF2-40B4-BE49-F238E27FC236}">
                <a16:creationId xmlns:a16="http://schemas.microsoft.com/office/drawing/2014/main" id="{52B125F0-B3FD-497F-9A33-B0F4991A0B72}"/>
              </a:ext>
            </a:extLst>
          </p:cNvPr>
          <p:cNvPicPr>
            <a:picLocks noChangeAspect="1"/>
          </p:cNvPicPr>
          <p:nvPr/>
        </p:nvPicPr>
        <p:blipFill>
          <a:blip r:embed="rId3"/>
          <a:stretch>
            <a:fillRect/>
          </a:stretch>
        </p:blipFill>
        <p:spPr>
          <a:xfrm>
            <a:off x="2943225" y="600075"/>
            <a:ext cx="6305550" cy="5657850"/>
          </a:xfrm>
          <a:prstGeom prst="rect">
            <a:avLst/>
          </a:prstGeom>
        </p:spPr>
      </p:pic>
    </p:spTree>
    <p:extLst>
      <p:ext uri="{BB962C8B-B14F-4D97-AF65-F5344CB8AC3E}">
        <p14:creationId xmlns:p14="http://schemas.microsoft.com/office/powerpoint/2010/main" val="209543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453256"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FOUR</a:t>
            </a:r>
            <a:r>
              <a:rPr kumimoji="1" lang="zh-CN" altLang="en-US" sz="2000" dirty="0">
                <a:solidFill>
                  <a:srgbClr val="2958A0"/>
                </a:solidFill>
              </a:rPr>
              <a:t> </a:t>
            </a:r>
            <a:r>
              <a:rPr kumimoji="1" lang="en-US" altLang="zh-CN" sz="2000" dirty="0">
                <a:solidFill>
                  <a:srgbClr val="2958A0"/>
                </a:solidFill>
              </a:rPr>
              <a:t>Experiments</a:t>
            </a:r>
            <a:endParaRPr kumimoji="1" lang="zh-CN" altLang="en-US" sz="2000" dirty="0">
              <a:solidFill>
                <a:srgbClr val="2958A0"/>
              </a:solidFill>
            </a:endParaRPr>
          </a:p>
        </p:txBody>
      </p:sp>
      <p:sp>
        <p:nvSpPr>
          <p:cNvPr id="51" name="矩形 50"/>
          <p:cNvSpPr/>
          <p:nvPr/>
        </p:nvSpPr>
        <p:spPr>
          <a:xfrm>
            <a:off x="265304" y="829284"/>
            <a:ext cx="1915909" cy="523220"/>
          </a:xfrm>
          <a:prstGeom prst="rect">
            <a:avLst/>
          </a:prstGeom>
        </p:spPr>
        <p:txBody>
          <a:bodyPr wrap="none">
            <a:spAutoFit/>
          </a:bodyPr>
          <a:lstStyle/>
          <a:p>
            <a:r>
              <a:rPr lang="en-US" altLang="zh-CN" sz="2800" b="1" dirty="0">
                <a:solidFill>
                  <a:srgbClr val="000000"/>
                </a:solidFill>
                <a:latin typeface="Segoe UI"/>
                <a:ea typeface="微软雅黑"/>
              </a:rPr>
              <a:t>Limitation</a:t>
            </a:r>
            <a:endParaRPr lang="zh-CN" altLang="en-US" sz="2800" b="1" dirty="0">
              <a:solidFill>
                <a:srgbClr val="000000"/>
              </a:solidFill>
              <a:latin typeface="Segoe UI"/>
              <a:ea typeface="微软雅黑"/>
            </a:endParaRPr>
          </a:p>
        </p:txBody>
      </p:sp>
      <p:sp>
        <p:nvSpPr>
          <p:cNvPr id="5" name="文本框 4">
            <a:extLst>
              <a:ext uri="{FF2B5EF4-FFF2-40B4-BE49-F238E27FC236}">
                <a16:creationId xmlns:a16="http://schemas.microsoft.com/office/drawing/2014/main" id="{ADBC8EDE-59B6-408E-A5F2-F1DB197F2F63}"/>
              </a:ext>
            </a:extLst>
          </p:cNvPr>
          <p:cNvSpPr txBox="1"/>
          <p:nvPr/>
        </p:nvSpPr>
        <p:spPr>
          <a:xfrm>
            <a:off x="2928536" y="6064503"/>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图七</a:t>
            </a:r>
            <a:r>
              <a:rPr lang="en-US" altLang="zh-CN" sz="1400" b="1" dirty="0">
                <a:solidFill>
                  <a:prstClr val="black"/>
                </a:solidFill>
                <a:latin typeface="方正黑体简体" panose="02010601030101010101" pitchFamily="2" charset="-122"/>
                <a:ea typeface="方正黑体简体" panose="02010601030101010101" pitchFamily="2" charset="-122"/>
              </a:rPr>
              <a:t>. </a:t>
            </a:r>
            <a:r>
              <a:rPr lang="en-GB" altLang="zh-CN" sz="1400" b="1" dirty="0">
                <a:solidFill>
                  <a:prstClr val="black"/>
                </a:solidFill>
                <a:latin typeface="方正黑体简体" panose="02010601030101010101" pitchFamily="2" charset="-122"/>
                <a:ea typeface="方正黑体简体" panose="02010601030101010101" pitchFamily="2" charset="-122"/>
              </a:rPr>
              <a:t>CLIP</a:t>
            </a:r>
            <a:r>
              <a:rPr lang="zh-CN" altLang="en-US" sz="1400" b="1" dirty="0">
                <a:solidFill>
                  <a:prstClr val="black"/>
                </a:solidFill>
                <a:latin typeface="方正黑体简体" panose="02010601030101010101" pitchFamily="2" charset="-122"/>
                <a:ea typeface="方正黑体简体" panose="02010601030101010101" pitchFamily="2" charset="-122"/>
              </a:rPr>
              <a:t>能进行迁移学习，但</a:t>
            </a:r>
            <a:r>
              <a:rPr lang="zh-CN" altLang="en-US" sz="1400" b="1" dirty="0">
                <a:ea typeface="Microsoft YaHei" panose="020B0503020204020204" pitchFamily="34" charset="-122"/>
              </a:rPr>
              <a:t>不适用于专用的任务</a:t>
            </a:r>
            <a:endParaRPr lang="en-US" altLang="zh-CN" sz="1400" dirty="0"/>
          </a:p>
        </p:txBody>
      </p:sp>
      <p:pic>
        <p:nvPicPr>
          <p:cNvPr id="6" name="图片 5">
            <a:extLst>
              <a:ext uri="{FF2B5EF4-FFF2-40B4-BE49-F238E27FC236}">
                <a16:creationId xmlns:a16="http://schemas.microsoft.com/office/drawing/2014/main" id="{E07013B5-0CEA-4AA3-835C-AEDBC02D049D}"/>
              </a:ext>
            </a:extLst>
          </p:cNvPr>
          <p:cNvPicPr>
            <a:picLocks noChangeAspect="1"/>
          </p:cNvPicPr>
          <p:nvPr/>
        </p:nvPicPr>
        <p:blipFill>
          <a:blip r:embed="rId3"/>
          <a:stretch>
            <a:fillRect/>
          </a:stretch>
        </p:blipFill>
        <p:spPr>
          <a:xfrm>
            <a:off x="3574688" y="734641"/>
            <a:ext cx="5042624" cy="5329862"/>
          </a:xfrm>
          <a:prstGeom prst="rect">
            <a:avLst/>
          </a:prstGeom>
        </p:spPr>
      </p:pic>
    </p:spTree>
    <p:extLst>
      <p:ext uri="{BB962C8B-B14F-4D97-AF65-F5344CB8AC3E}">
        <p14:creationId xmlns:p14="http://schemas.microsoft.com/office/powerpoint/2010/main" val="1057639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453256"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FOUR</a:t>
            </a:r>
            <a:r>
              <a:rPr kumimoji="1" lang="zh-CN" altLang="en-US" sz="2000" dirty="0">
                <a:solidFill>
                  <a:srgbClr val="2958A0"/>
                </a:solidFill>
              </a:rPr>
              <a:t> </a:t>
            </a:r>
            <a:r>
              <a:rPr kumimoji="1" lang="en-US" altLang="zh-CN" sz="2000" dirty="0">
                <a:solidFill>
                  <a:srgbClr val="2958A0"/>
                </a:solidFill>
              </a:rPr>
              <a:t>Experiments</a:t>
            </a:r>
            <a:endParaRPr kumimoji="1" lang="zh-CN" altLang="en-US" sz="2000" dirty="0">
              <a:solidFill>
                <a:srgbClr val="2958A0"/>
              </a:solidFill>
            </a:endParaRPr>
          </a:p>
        </p:txBody>
      </p:sp>
      <p:sp>
        <p:nvSpPr>
          <p:cNvPr id="6" name="文本框 5">
            <a:extLst>
              <a:ext uri="{FF2B5EF4-FFF2-40B4-BE49-F238E27FC236}">
                <a16:creationId xmlns:a16="http://schemas.microsoft.com/office/drawing/2014/main" id="{BA88FE7D-BB6F-4917-82DD-8F495248F8CA}"/>
              </a:ext>
            </a:extLst>
          </p:cNvPr>
          <p:cNvSpPr txBox="1"/>
          <p:nvPr/>
        </p:nvSpPr>
        <p:spPr>
          <a:xfrm>
            <a:off x="2928536" y="6335740"/>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图八</a:t>
            </a:r>
            <a:r>
              <a:rPr lang="en-US" altLang="zh-CN" sz="1400" b="1" dirty="0">
                <a:solidFill>
                  <a:prstClr val="black"/>
                </a:solidFill>
                <a:latin typeface="方正黑体简体" panose="02010601030101010101" pitchFamily="2" charset="-122"/>
                <a:ea typeface="方正黑体简体" panose="02010601030101010101" pitchFamily="2" charset="-122"/>
              </a:rPr>
              <a:t>. </a:t>
            </a:r>
            <a:r>
              <a:rPr lang="zh-CN" altLang="en-US" sz="1400" b="1" dirty="0">
                <a:solidFill>
                  <a:prstClr val="black"/>
                </a:solidFill>
                <a:latin typeface="方正黑体简体" panose="02010601030101010101" pitchFamily="2" charset="-122"/>
                <a:ea typeface="方正黑体简体" panose="02010601030101010101" pitchFamily="2" charset="-122"/>
              </a:rPr>
              <a:t>在</a:t>
            </a:r>
            <a:r>
              <a:rPr lang="en-US" altLang="zh-CN" sz="1400" b="1" dirty="0">
                <a:solidFill>
                  <a:prstClr val="black"/>
                </a:solidFill>
                <a:latin typeface="方正黑体简体" panose="02010601030101010101" pitchFamily="2" charset="-122"/>
                <a:ea typeface="方正黑体简体" panose="02010601030101010101" pitchFamily="2" charset="-122"/>
              </a:rPr>
              <a:t>VG</a:t>
            </a:r>
            <a:r>
              <a:rPr lang="zh-CN" altLang="en-US" sz="1400" b="1" dirty="0">
                <a:solidFill>
                  <a:prstClr val="black"/>
                </a:solidFill>
                <a:latin typeface="方正黑体简体" panose="02010601030101010101" pitchFamily="2" charset="-122"/>
                <a:ea typeface="方正黑体简体" panose="02010601030101010101" pitchFamily="2" charset="-122"/>
              </a:rPr>
              <a:t>数据集上</a:t>
            </a:r>
            <a:r>
              <a:rPr lang="zh-CN" altLang="en-US" sz="1400" dirty="0"/>
              <a:t>采用</a:t>
            </a:r>
            <a:r>
              <a:rPr lang="en-US" altLang="zh-CN" sz="1400" dirty="0"/>
              <a:t>CLIP</a:t>
            </a:r>
            <a:r>
              <a:rPr lang="zh-CN" altLang="en-US" sz="1400" dirty="0"/>
              <a:t>进行</a:t>
            </a:r>
            <a:r>
              <a:rPr lang="en-GB" altLang="zh-CN" sz="1400" dirty="0" err="1"/>
              <a:t>Rerank</a:t>
            </a:r>
            <a:r>
              <a:rPr lang="zh-CN" altLang="en-US" sz="1400" dirty="0"/>
              <a:t>并进行可视化</a:t>
            </a:r>
            <a:endParaRPr lang="en-US" altLang="zh-CN" sz="1400" dirty="0"/>
          </a:p>
        </p:txBody>
      </p:sp>
      <p:pic>
        <p:nvPicPr>
          <p:cNvPr id="4" name="图片 3">
            <a:extLst>
              <a:ext uri="{FF2B5EF4-FFF2-40B4-BE49-F238E27FC236}">
                <a16:creationId xmlns:a16="http://schemas.microsoft.com/office/drawing/2014/main" id="{137410D4-112F-4998-81A6-B4184AD17501}"/>
              </a:ext>
            </a:extLst>
          </p:cNvPr>
          <p:cNvPicPr>
            <a:picLocks noChangeAspect="1"/>
          </p:cNvPicPr>
          <p:nvPr/>
        </p:nvPicPr>
        <p:blipFill>
          <a:blip r:embed="rId3"/>
          <a:stretch>
            <a:fillRect/>
          </a:stretch>
        </p:blipFill>
        <p:spPr>
          <a:xfrm>
            <a:off x="993141" y="968398"/>
            <a:ext cx="10205717" cy="4921203"/>
          </a:xfrm>
          <a:prstGeom prst="rect">
            <a:avLst/>
          </a:prstGeom>
        </p:spPr>
      </p:pic>
    </p:spTree>
    <p:extLst>
      <p:ext uri="{BB962C8B-B14F-4D97-AF65-F5344CB8AC3E}">
        <p14:creationId xmlns:p14="http://schemas.microsoft.com/office/powerpoint/2010/main" val="3502705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453256"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FOUR</a:t>
            </a:r>
            <a:r>
              <a:rPr kumimoji="1" lang="zh-CN" altLang="en-US" sz="2000" dirty="0">
                <a:solidFill>
                  <a:srgbClr val="2958A0"/>
                </a:solidFill>
              </a:rPr>
              <a:t> </a:t>
            </a:r>
            <a:r>
              <a:rPr kumimoji="1" lang="en-US" altLang="zh-CN" sz="2000" dirty="0">
                <a:solidFill>
                  <a:srgbClr val="2958A0"/>
                </a:solidFill>
              </a:rPr>
              <a:t>Experiments</a:t>
            </a:r>
            <a:endParaRPr kumimoji="1" lang="zh-CN" altLang="en-US" sz="2000" dirty="0">
              <a:solidFill>
                <a:srgbClr val="2958A0"/>
              </a:solidFill>
            </a:endParaRPr>
          </a:p>
        </p:txBody>
      </p:sp>
      <p:sp>
        <p:nvSpPr>
          <p:cNvPr id="6" name="文本框 5">
            <a:extLst>
              <a:ext uri="{FF2B5EF4-FFF2-40B4-BE49-F238E27FC236}">
                <a16:creationId xmlns:a16="http://schemas.microsoft.com/office/drawing/2014/main" id="{BA88FE7D-BB6F-4917-82DD-8F495248F8CA}"/>
              </a:ext>
            </a:extLst>
          </p:cNvPr>
          <p:cNvSpPr txBox="1"/>
          <p:nvPr/>
        </p:nvSpPr>
        <p:spPr>
          <a:xfrm>
            <a:off x="2928536" y="6335740"/>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图九</a:t>
            </a:r>
            <a:r>
              <a:rPr lang="en-US" altLang="zh-CN" sz="1400" b="1" dirty="0">
                <a:solidFill>
                  <a:prstClr val="black"/>
                </a:solidFill>
                <a:latin typeface="方正黑体简体" panose="02010601030101010101" pitchFamily="2" charset="-122"/>
                <a:ea typeface="方正黑体简体" panose="02010601030101010101" pitchFamily="2" charset="-122"/>
              </a:rPr>
              <a:t>. </a:t>
            </a:r>
            <a:r>
              <a:rPr lang="en-US" altLang="zh-CN" sz="1400" dirty="0"/>
              <a:t>CLIP </a:t>
            </a:r>
            <a:r>
              <a:rPr lang="en-US" altLang="zh-CN" sz="1400" dirty="0" err="1"/>
              <a:t>rerank</a:t>
            </a:r>
            <a:r>
              <a:rPr lang="zh-CN" altLang="en-US" sz="1400" dirty="0"/>
              <a:t>可视化结果</a:t>
            </a:r>
            <a:endParaRPr lang="en-US" altLang="zh-CN" sz="1400" dirty="0"/>
          </a:p>
        </p:txBody>
      </p:sp>
      <p:sp>
        <p:nvSpPr>
          <p:cNvPr id="8" name="文本框 7">
            <a:extLst>
              <a:ext uri="{FF2B5EF4-FFF2-40B4-BE49-F238E27FC236}">
                <a16:creationId xmlns:a16="http://schemas.microsoft.com/office/drawing/2014/main" id="{831114F3-B4F8-4E2D-B17E-579AC23EDA3E}"/>
              </a:ext>
            </a:extLst>
          </p:cNvPr>
          <p:cNvSpPr txBox="1"/>
          <p:nvPr/>
        </p:nvSpPr>
        <p:spPr>
          <a:xfrm>
            <a:off x="674137" y="2515090"/>
            <a:ext cx="2415971"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he ear of the cat</a:t>
            </a:r>
          </a:p>
        </p:txBody>
      </p:sp>
      <p:sp>
        <p:nvSpPr>
          <p:cNvPr id="9" name="文本框 8">
            <a:extLst>
              <a:ext uri="{FF2B5EF4-FFF2-40B4-BE49-F238E27FC236}">
                <a16:creationId xmlns:a16="http://schemas.microsoft.com/office/drawing/2014/main" id="{CDF9C7BA-2901-4B10-AB5E-AE501FC19EE0}"/>
              </a:ext>
            </a:extLst>
          </p:cNvPr>
          <p:cNvSpPr txBox="1"/>
          <p:nvPr/>
        </p:nvSpPr>
        <p:spPr>
          <a:xfrm>
            <a:off x="1286858" y="768498"/>
            <a:ext cx="119053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Source</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6EBB3C2-EE9F-49C0-83A9-9F83C882D2A1}"/>
              </a:ext>
            </a:extLst>
          </p:cNvPr>
          <p:cNvSpPr txBox="1"/>
          <p:nvPr/>
        </p:nvSpPr>
        <p:spPr>
          <a:xfrm>
            <a:off x="7768157" y="762444"/>
            <a:ext cx="1190530" cy="461665"/>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Targets</a:t>
            </a:r>
            <a:endParaRPr lang="zh-CN" altLang="en-US" sz="2400" b="1"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1CC4A520-419F-41D6-B423-3CA3C0DCB9F3}"/>
              </a:ext>
            </a:extLst>
          </p:cNvPr>
          <p:cNvPicPr>
            <a:picLocks noChangeAspect="1"/>
          </p:cNvPicPr>
          <p:nvPr/>
        </p:nvPicPr>
        <p:blipFill>
          <a:blip r:embed="rId3"/>
          <a:stretch>
            <a:fillRect/>
          </a:stretch>
        </p:blipFill>
        <p:spPr>
          <a:xfrm>
            <a:off x="6636651" y="1720917"/>
            <a:ext cx="2593410" cy="1960619"/>
          </a:xfrm>
          <a:prstGeom prst="rect">
            <a:avLst/>
          </a:prstGeom>
        </p:spPr>
      </p:pic>
      <p:pic>
        <p:nvPicPr>
          <p:cNvPr id="14" name="图片 13">
            <a:extLst>
              <a:ext uri="{FF2B5EF4-FFF2-40B4-BE49-F238E27FC236}">
                <a16:creationId xmlns:a16="http://schemas.microsoft.com/office/drawing/2014/main" id="{7FD1A499-2CC2-4260-82B3-E5BA8B184E57}"/>
              </a:ext>
            </a:extLst>
          </p:cNvPr>
          <p:cNvPicPr>
            <a:picLocks noChangeAspect="1"/>
          </p:cNvPicPr>
          <p:nvPr/>
        </p:nvPicPr>
        <p:blipFill>
          <a:blip r:embed="rId4"/>
          <a:stretch>
            <a:fillRect/>
          </a:stretch>
        </p:blipFill>
        <p:spPr>
          <a:xfrm>
            <a:off x="4074590" y="1623403"/>
            <a:ext cx="2245041" cy="2245041"/>
          </a:xfrm>
          <a:prstGeom prst="rect">
            <a:avLst/>
          </a:prstGeom>
        </p:spPr>
      </p:pic>
      <p:pic>
        <p:nvPicPr>
          <p:cNvPr id="16" name="图片 15">
            <a:extLst>
              <a:ext uri="{FF2B5EF4-FFF2-40B4-BE49-F238E27FC236}">
                <a16:creationId xmlns:a16="http://schemas.microsoft.com/office/drawing/2014/main" id="{7B1FA091-4146-493E-AE95-E0823F125491}"/>
              </a:ext>
            </a:extLst>
          </p:cNvPr>
          <p:cNvPicPr>
            <a:picLocks noChangeAspect="1"/>
          </p:cNvPicPr>
          <p:nvPr/>
        </p:nvPicPr>
        <p:blipFill>
          <a:blip r:embed="rId5"/>
          <a:stretch>
            <a:fillRect/>
          </a:stretch>
        </p:blipFill>
        <p:spPr>
          <a:xfrm>
            <a:off x="9503160" y="1781965"/>
            <a:ext cx="2451158" cy="1843475"/>
          </a:xfrm>
          <a:prstGeom prst="rect">
            <a:avLst/>
          </a:prstGeom>
        </p:spPr>
      </p:pic>
      <p:sp>
        <p:nvSpPr>
          <p:cNvPr id="17" name="文本框 16">
            <a:extLst>
              <a:ext uri="{FF2B5EF4-FFF2-40B4-BE49-F238E27FC236}">
                <a16:creationId xmlns:a16="http://schemas.microsoft.com/office/drawing/2014/main" id="{133CC3C8-8051-4C38-B42A-A3D5FFE501B3}"/>
              </a:ext>
            </a:extLst>
          </p:cNvPr>
          <p:cNvSpPr txBox="1"/>
          <p:nvPr/>
        </p:nvSpPr>
        <p:spPr>
          <a:xfrm>
            <a:off x="454936" y="5019666"/>
            <a:ext cx="2854372"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he </a:t>
            </a:r>
            <a:r>
              <a:rPr lang="en-US" altLang="zh-CN" sz="2400" dirty="0">
                <a:latin typeface="Times New Roman" panose="02020603050405020304" pitchFamily="18" charset="0"/>
                <a:cs typeface="Times New Roman" panose="02020603050405020304" pitchFamily="18" charset="0"/>
              </a:rPr>
              <a:t>wine</a:t>
            </a:r>
            <a:r>
              <a:rPr lang="zh-CN" altLang="en-US" sz="2400" dirty="0">
                <a:latin typeface="Times New Roman" panose="02020603050405020304" pitchFamily="18" charset="0"/>
                <a:cs typeface="Times New Roman" panose="02020603050405020304" pitchFamily="18" charset="0"/>
              </a:rPr>
              <a:t> of the </a:t>
            </a:r>
            <a:r>
              <a:rPr lang="en-US" altLang="zh-CN" sz="2400" dirty="0">
                <a:latin typeface="Times New Roman" panose="02020603050405020304" pitchFamily="18" charset="0"/>
                <a:cs typeface="Times New Roman" panose="02020603050405020304" pitchFamily="18" charset="0"/>
              </a:rPr>
              <a:t>plane</a:t>
            </a:r>
            <a:endParaRPr lang="zh-CN" altLang="en-US" sz="2400"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8AE67E8F-8CAE-4149-BDEE-96E845D7CFBF}"/>
              </a:ext>
            </a:extLst>
          </p:cNvPr>
          <p:cNvPicPr>
            <a:picLocks noChangeAspect="1"/>
          </p:cNvPicPr>
          <p:nvPr/>
        </p:nvPicPr>
        <p:blipFill>
          <a:blip r:embed="rId6"/>
          <a:stretch>
            <a:fillRect/>
          </a:stretch>
        </p:blipFill>
        <p:spPr>
          <a:xfrm>
            <a:off x="6636651" y="4039357"/>
            <a:ext cx="2614159" cy="1960619"/>
          </a:xfrm>
          <a:prstGeom prst="rect">
            <a:avLst/>
          </a:prstGeom>
        </p:spPr>
      </p:pic>
      <p:pic>
        <p:nvPicPr>
          <p:cNvPr id="23" name="图片 22">
            <a:extLst>
              <a:ext uri="{FF2B5EF4-FFF2-40B4-BE49-F238E27FC236}">
                <a16:creationId xmlns:a16="http://schemas.microsoft.com/office/drawing/2014/main" id="{FCED097A-27DE-4B07-B412-3E0608E28B6D}"/>
              </a:ext>
            </a:extLst>
          </p:cNvPr>
          <p:cNvPicPr>
            <a:picLocks noChangeAspect="1"/>
          </p:cNvPicPr>
          <p:nvPr/>
        </p:nvPicPr>
        <p:blipFill rotWithShape="1">
          <a:blip r:embed="rId7"/>
          <a:srcRect l="10733" r="13274"/>
          <a:stretch/>
        </p:blipFill>
        <p:spPr>
          <a:xfrm>
            <a:off x="9583420" y="4150647"/>
            <a:ext cx="2290637" cy="1706089"/>
          </a:xfrm>
          <a:prstGeom prst="rect">
            <a:avLst/>
          </a:prstGeom>
        </p:spPr>
      </p:pic>
      <p:cxnSp>
        <p:nvCxnSpPr>
          <p:cNvPr id="25" name="直接连接符 24">
            <a:extLst>
              <a:ext uri="{FF2B5EF4-FFF2-40B4-BE49-F238E27FC236}">
                <a16:creationId xmlns:a16="http://schemas.microsoft.com/office/drawing/2014/main" id="{4C490980-1588-44D9-9386-9EA988F42892}"/>
              </a:ext>
            </a:extLst>
          </p:cNvPr>
          <p:cNvCxnSpPr/>
          <p:nvPr/>
        </p:nvCxnSpPr>
        <p:spPr>
          <a:xfrm flipH="1">
            <a:off x="3419118" y="993276"/>
            <a:ext cx="77117" cy="565024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7" name="图片 26">
            <a:extLst>
              <a:ext uri="{FF2B5EF4-FFF2-40B4-BE49-F238E27FC236}">
                <a16:creationId xmlns:a16="http://schemas.microsoft.com/office/drawing/2014/main" id="{FB784C87-D5BA-4AF3-B650-ED8FF9E66A8D}"/>
              </a:ext>
            </a:extLst>
          </p:cNvPr>
          <p:cNvPicPr>
            <a:picLocks noChangeAspect="1"/>
          </p:cNvPicPr>
          <p:nvPr/>
        </p:nvPicPr>
        <p:blipFill>
          <a:blip r:embed="rId8"/>
          <a:stretch>
            <a:fillRect/>
          </a:stretch>
        </p:blipFill>
        <p:spPr>
          <a:xfrm>
            <a:off x="3718560" y="4161651"/>
            <a:ext cx="2700838" cy="1721784"/>
          </a:xfrm>
          <a:prstGeom prst="rect">
            <a:avLst/>
          </a:prstGeom>
        </p:spPr>
      </p:pic>
    </p:spTree>
    <p:extLst>
      <p:ext uri="{BB962C8B-B14F-4D97-AF65-F5344CB8AC3E}">
        <p14:creationId xmlns:p14="http://schemas.microsoft.com/office/powerpoint/2010/main" val="558838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a:extLst>
              <a:ext uri="{FF2B5EF4-FFF2-40B4-BE49-F238E27FC236}">
                <a16:creationId xmlns:a16="http://schemas.microsoft.com/office/drawing/2014/main" id="{94A5BA8B-E714-4883-807E-76DF2944E103}"/>
              </a:ext>
            </a:extLst>
          </p:cNvPr>
          <p:cNvSpPr>
            <a:spLocks noGrp="1"/>
          </p:cNvSpPr>
          <p:nvPr>
            <p:ph type="body" sz="quarter" idx="10"/>
          </p:nvPr>
        </p:nvSpPr>
        <p:spPr>
          <a:xfrm>
            <a:off x="265304" y="220133"/>
            <a:ext cx="3595496"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FIVE</a:t>
            </a:r>
            <a:r>
              <a:rPr kumimoji="1" lang="zh-CN" altLang="en-US" sz="2000" dirty="0">
                <a:solidFill>
                  <a:srgbClr val="2958A0"/>
                </a:solidFill>
              </a:rPr>
              <a:t> </a:t>
            </a:r>
            <a:r>
              <a:rPr kumimoji="1" lang="en-US" altLang="zh-CN" sz="2000" dirty="0">
                <a:solidFill>
                  <a:srgbClr val="2958A0"/>
                </a:solidFill>
              </a:rPr>
              <a:t>Research trends</a:t>
            </a:r>
            <a:endParaRPr kumimoji="1" lang="zh-CN" altLang="en-US" sz="2000" dirty="0">
              <a:solidFill>
                <a:srgbClr val="2958A0"/>
              </a:solidFill>
            </a:endParaRPr>
          </a:p>
        </p:txBody>
      </p:sp>
      <p:sp>
        <p:nvSpPr>
          <p:cNvPr id="8" name="矩形 7">
            <a:extLst>
              <a:ext uri="{FF2B5EF4-FFF2-40B4-BE49-F238E27FC236}">
                <a16:creationId xmlns:a16="http://schemas.microsoft.com/office/drawing/2014/main" id="{50691866-8D4A-432B-8E27-F3011453F834}"/>
              </a:ext>
            </a:extLst>
          </p:cNvPr>
          <p:cNvSpPr/>
          <p:nvPr/>
        </p:nvSpPr>
        <p:spPr>
          <a:xfrm>
            <a:off x="265304" y="829284"/>
            <a:ext cx="5570756" cy="523220"/>
          </a:xfrm>
          <a:prstGeom prst="rect">
            <a:avLst/>
          </a:prstGeom>
        </p:spPr>
        <p:txBody>
          <a:bodyPr wrap="none">
            <a:spAutoFit/>
          </a:bodyPr>
          <a:lstStyle/>
          <a:p>
            <a:r>
              <a:rPr lang="zh-CN" altLang="en-US" sz="2800" dirty="0">
                <a:solidFill>
                  <a:srgbClr val="000000"/>
                </a:solidFill>
                <a:latin typeface="Segoe UI"/>
                <a:ea typeface="微软雅黑"/>
              </a:rPr>
              <a:t>利用</a:t>
            </a:r>
            <a:r>
              <a:rPr lang="zh-CN" altLang="en-US" sz="2800" b="1" dirty="0">
                <a:latin typeface="Segoe UI"/>
                <a:ea typeface="微软雅黑"/>
              </a:rPr>
              <a:t>其他模态</a:t>
            </a:r>
            <a:r>
              <a:rPr lang="zh-CN" altLang="en-US" sz="2800" dirty="0">
                <a:solidFill>
                  <a:srgbClr val="000000"/>
                </a:solidFill>
                <a:latin typeface="Segoe UI"/>
                <a:ea typeface="微软雅黑"/>
              </a:rPr>
              <a:t>的信息来</a:t>
            </a:r>
            <a:r>
              <a:rPr lang="zh-CN" altLang="en-US" sz="2800" b="1" dirty="0">
                <a:solidFill>
                  <a:srgbClr val="000000"/>
                </a:solidFill>
                <a:latin typeface="Segoe UI"/>
                <a:ea typeface="微软雅黑"/>
              </a:rPr>
              <a:t>加强本模态</a:t>
            </a:r>
          </a:p>
        </p:txBody>
      </p:sp>
      <p:sp>
        <p:nvSpPr>
          <p:cNvPr id="10" name="文本框 9">
            <a:extLst>
              <a:ext uri="{FF2B5EF4-FFF2-40B4-BE49-F238E27FC236}">
                <a16:creationId xmlns:a16="http://schemas.microsoft.com/office/drawing/2014/main" id="{EAFDBA4B-8FBF-406E-B977-A669F3249429}"/>
              </a:ext>
            </a:extLst>
          </p:cNvPr>
          <p:cNvSpPr txBox="1"/>
          <p:nvPr/>
        </p:nvSpPr>
        <p:spPr>
          <a:xfrm>
            <a:off x="2989496" y="6084748"/>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图十</a:t>
            </a:r>
            <a:r>
              <a:rPr lang="en-US" altLang="zh-CN" sz="1400" b="1" dirty="0">
                <a:solidFill>
                  <a:prstClr val="black"/>
                </a:solidFill>
                <a:latin typeface="方正黑体简体" panose="02010601030101010101" pitchFamily="2" charset="-122"/>
                <a:ea typeface="方正黑体简体" panose="02010601030101010101" pitchFamily="2" charset="-122"/>
              </a:rPr>
              <a:t>. </a:t>
            </a:r>
            <a:r>
              <a:rPr lang="en-GB" altLang="zh-CN" sz="1400" b="1" dirty="0">
                <a:solidFill>
                  <a:prstClr val="black"/>
                </a:solidFill>
                <a:latin typeface="方正黑体简体" panose="02010601030101010101" pitchFamily="2" charset="-122"/>
                <a:ea typeface="方正黑体简体" panose="02010601030101010101" pitchFamily="2" charset="-122"/>
              </a:rPr>
              <a:t>V</a:t>
            </a:r>
            <a:r>
              <a:rPr lang="en-US" altLang="zh-CN" sz="1400" b="1" dirty="0" err="1">
                <a:solidFill>
                  <a:prstClr val="black"/>
                </a:solidFill>
                <a:latin typeface="方正黑体简体" panose="02010601030101010101" pitchFamily="2" charset="-122"/>
                <a:ea typeface="方正黑体简体" panose="02010601030101010101" pitchFamily="2" charset="-122"/>
              </a:rPr>
              <a:t>irtex</a:t>
            </a:r>
            <a:r>
              <a:rPr lang="zh-CN" altLang="en-US" sz="1400" b="1" dirty="0">
                <a:solidFill>
                  <a:prstClr val="black"/>
                </a:solidFill>
                <a:latin typeface="方正黑体简体" panose="02010601030101010101" pitchFamily="2" charset="-122"/>
                <a:ea typeface="方正黑体简体" panose="02010601030101010101" pitchFamily="2" charset="-122"/>
              </a:rPr>
              <a:t>模型架构</a:t>
            </a:r>
            <a:r>
              <a:rPr lang="en-GB" altLang="zh-CN" sz="1400" b="1" dirty="0">
                <a:solidFill>
                  <a:prstClr val="black"/>
                </a:solidFill>
                <a:latin typeface="方正黑体简体" panose="02010601030101010101" pitchFamily="2" charset="-122"/>
                <a:ea typeface="方正黑体简体" panose="02010601030101010101" pitchFamily="2" charset="-122"/>
              </a:rPr>
              <a:t> </a:t>
            </a:r>
            <a:endParaRPr lang="en-US" altLang="zh-CN" sz="1400" dirty="0"/>
          </a:p>
        </p:txBody>
      </p:sp>
      <p:pic>
        <p:nvPicPr>
          <p:cNvPr id="2" name="Picture 2" descr="brown and white pu py &#10;Visual Backbone &#10;(ResNet-50) &#10;A brown and white puppy &#10;lying on a green lawn &#10;looking at apples. &#10;(7 7 x 2048) &#10;Visual F eatures &#10;[SOS] &#10;apples &#10;a &#10;at &#10;brown and white &#10;looking lawn green &#10;Backward Transformer Decoder &#10;L, Hidden Size &#10;EOS] apples at looking lawn &#10;Textual Head &#10;-4 =H/54 &#10;Q. qmy &#10;(siz H.) &#10;Linear + Softmax &#10;&amp; LayerN &#10;Feed Forward &#10;Decoder Attention &#10;Masked Multi- &#10;Head Attentl on &#10;Word + Position Embedding &#10;Figure 3: VirTex pretraining setup: Our model consists of a visual backbone (ResNet-50), and a textual head (two uni- &#10;directional Transformers). The visual backbone extracts image features, and textual head predicts captions via bidirectional &#10;language modeling (bicaptioning). The Transformers perform masked multiheaded self-attention over caption features, and &#10;multiheaded attention over image features. Our model is trained end-to-end from scratch. After pretraining, the visual &#10;backbone is transferred to downstream visual recognition tasks. ">
            <a:extLst>
              <a:ext uri="{FF2B5EF4-FFF2-40B4-BE49-F238E27FC236}">
                <a16:creationId xmlns:a16="http://schemas.microsoft.com/office/drawing/2014/main" id="{C2A6D640-A422-443C-A500-A5D8EAF3D2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355"/>
          <a:stretch/>
        </p:blipFill>
        <p:spPr bwMode="auto">
          <a:xfrm>
            <a:off x="461963" y="1879394"/>
            <a:ext cx="11268075" cy="3099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957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5" y="2338918"/>
            <a:ext cx="7539792" cy="1074822"/>
          </a:xfrm>
        </p:spPr>
        <p:txBody>
          <a:bodyPr/>
          <a:lstStyle/>
          <a:p>
            <a:r>
              <a:rPr kumimoji="1" lang="en-US" altLang="zh-CN" dirty="0"/>
              <a:t>Overview</a:t>
            </a:r>
          </a:p>
        </p:txBody>
      </p:sp>
      <p:sp>
        <p:nvSpPr>
          <p:cNvPr id="4" name="文本占位符 3"/>
          <p:cNvSpPr>
            <a:spLocks noGrp="1"/>
          </p:cNvSpPr>
          <p:nvPr>
            <p:ph type="body" sz="quarter" idx="12"/>
          </p:nvPr>
        </p:nvSpPr>
        <p:spPr>
          <a:xfrm>
            <a:off x="2326104" y="3673419"/>
            <a:ext cx="7539792" cy="707725"/>
          </a:xfrm>
        </p:spPr>
        <p:txBody>
          <a:bodyPr/>
          <a:lstStyle/>
          <a:p>
            <a:r>
              <a:rPr kumimoji="1" lang="en-US" altLang="zh-CN" b="1" dirty="0">
                <a:solidFill>
                  <a:schemeClr val="accent5">
                    <a:lumMod val="75000"/>
                  </a:schemeClr>
                </a:solidFill>
              </a:rPr>
              <a:t>0</a:t>
            </a:r>
            <a:endParaRPr kumimoji="1" lang="zh-CN" altLang="en-US" b="1" dirty="0">
              <a:solidFill>
                <a:schemeClr val="accent5">
                  <a:lumMod val="75000"/>
                </a:schemeClr>
              </a:solidFill>
            </a:endParaRPr>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a:extLst>
              <a:ext uri="{FF2B5EF4-FFF2-40B4-BE49-F238E27FC236}">
                <a16:creationId xmlns:a16="http://schemas.microsoft.com/office/drawing/2014/main" id="{94A5BA8B-E714-4883-807E-76DF2944E103}"/>
              </a:ext>
            </a:extLst>
          </p:cNvPr>
          <p:cNvSpPr>
            <a:spLocks noGrp="1"/>
          </p:cNvSpPr>
          <p:nvPr>
            <p:ph type="body" sz="quarter" idx="10"/>
          </p:nvPr>
        </p:nvSpPr>
        <p:spPr>
          <a:xfrm>
            <a:off x="265304" y="220133"/>
            <a:ext cx="3595496"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FIVE</a:t>
            </a:r>
            <a:r>
              <a:rPr kumimoji="1" lang="zh-CN" altLang="en-US" sz="2000" dirty="0">
                <a:solidFill>
                  <a:srgbClr val="2958A0"/>
                </a:solidFill>
              </a:rPr>
              <a:t> </a:t>
            </a:r>
            <a:r>
              <a:rPr kumimoji="1" lang="en-US" altLang="zh-CN" sz="2000" dirty="0">
                <a:solidFill>
                  <a:srgbClr val="2958A0"/>
                </a:solidFill>
              </a:rPr>
              <a:t>Research trends</a:t>
            </a:r>
            <a:endParaRPr kumimoji="1" lang="zh-CN" altLang="en-US" sz="2000" dirty="0">
              <a:solidFill>
                <a:srgbClr val="2958A0"/>
              </a:solidFill>
            </a:endParaRPr>
          </a:p>
        </p:txBody>
      </p:sp>
      <p:sp>
        <p:nvSpPr>
          <p:cNvPr id="8" name="矩形 7">
            <a:extLst>
              <a:ext uri="{FF2B5EF4-FFF2-40B4-BE49-F238E27FC236}">
                <a16:creationId xmlns:a16="http://schemas.microsoft.com/office/drawing/2014/main" id="{50691866-8D4A-432B-8E27-F3011453F834}"/>
              </a:ext>
            </a:extLst>
          </p:cNvPr>
          <p:cNvSpPr/>
          <p:nvPr/>
        </p:nvSpPr>
        <p:spPr>
          <a:xfrm>
            <a:off x="265304" y="829284"/>
            <a:ext cx="4493538" cy="523220"/>
          </a:xfrm>
          <a:prstGeom prst="rect">
            <a:avLst/>
          </a:prstGeom>
        </p:spPr>
        <p:txBody>
          <a:bodyPr wrap="none">
            <a:spAutoFit/>
          </a:bodyPr>
          <a:lstStyle/>
          <a:p>
            <a:r>
              <a:rPr lang="zh-CN" altLang="en-US" sz="2800" dirty="0">
                <a:solidFill>
                  <a:srgbClr val="000000"/>
                </a:solidFill>
                <a:latin typeface="Segoe UI"/>
                <a:ea typeface="微软雅黑"/>
              </a:rPr>
              <a:t>引入</a:t>
            </a:r>
            <a:r>
              <a:rPr lang="zh-CN" altLang="en-US" sz="2800" b="1" dirty="0">
                <a:solidFill>
                  <a:srgbClr val="000000"/>
                </a:solidFill>
                <a:latin typeface="Segoe UI"/>
                <a:ea typeface="微软雅黑"/>
              </a:rPr>
              <a:t>模态内</a:t>
            </a:r>
            <a:r>
              <a:rPr lang="zh-CN" altLang="en-US" sz="2800" dirty="0">
                <a:solidFill>
                  <a:srgbClr val="000000"/>
                </a:solidFill>
                <a:latin typeface="Segoe UI"/>
                <a:ea typeface="微软雅黑"/>
              </a:rPr>
              <a:t>的知识辅助对齐</a:t>
            </a:r>
          </a:p>
        </p:txBody>
      </p:sp>
      <p:pic>
        <p:nvPicPr>
          <p:cNvPr id="1026" name="Picture 2" descr="Prediction &#10;Two-stream Cross-modal Transformers &#10;dress is &#10;putting &#10;in font &#10;A woman in a blue dress is putting her little white &#10;cat on top of a brown car in front of her house. &#10;Scene Graph Knowledge &#10;Scene Parer &#10;Figure 2: Illustration of Scene Graph Prediction tasks for ERNIE-ViL Given detected regions of the image and token sequence &#10;of the text, ERNIE-ViL uses a two-stream cross-modal Transformers network to model the joint vision-language represen- &#10;tations. Based on the scene graph parsed from the text using Scene Graph Parser, we construct Object Prediction, Attribute &#10;Prediction and Relationship Prediction tasks to learn cross-modal detailed semantics alignments. ">
            <a:extLst>
              <a:ext uri="{FF2B5EF4-FFF2-40B4-BE49-F238E27FC236}">
                <a16:creationId xmlns:a16="http://schemas.microsoft.com/office/drawing/2014/main" id="{19669499-C21F-4189-AE75-22065D083A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382"/>
          <a:stretch/>
        </p:blipFill>
        <p:spPr bwMode="auto">
          <a:xfrm>
            <a:off x="1300382" y="1572188"/>
            <a:ext cx="9812118" cy="410725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EAFDBA4B-8FBF-406E-B977-A669F3249429}"/>
              </a:ext>
            </a:extLst>
          </p:cNvPr>
          <p:cNvSpPr txBox="1"/>
          <p:nvPr/>
        </p:nvSpPr>
        <p:spPr>
          <a:xfrm>
            <a:off x="2989496" y="6084748"/>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图十一</a:t>
            </a:r>
            <a:r>
              <a:rPr lang="en-US" altLang="zh-CN" sz="1400" b="1" dirty="0">
                <a:solidFill>
                  <a:prstClr val="black"/>
                </a:solidFill>
                <a:latin typeface="方正黑体简体" panose="02010601030101010101" pitchFamily="2" charset="-122"/>
                <a:ea typeface="方正黑体简体" panose="02010601030101010101" pitchFamily="2" charset="-122"/>
              </a:rPr>
              <a:t>. </a:t>
            </a:r>
            <a:r>
              <a:rPr lang="en-GB" altLang="zh-CN" sz="1400" b="1" dirty="0">
                <a:solidFill>
                  <a:prstClr val="black"/>
                </a:solidFill>
                <a:latin typeface="方正黑体简体" panose="02010601030101010101" pitchFamily="2" charset="-122"/>
                <a:ea typeface="方正黑体简体" panose="02010601030101010101" pitchFamily="2" charset="-122"/>
              </a:rPr>
              <a:t>ERNIE-</a:t>
            </a:r>
            <a:r>
              <a:rPr lang="en-GB" altLang="zh-CN" sz="1400" b="1" dirty="0" err="1">
                <a:solidFill>
                  <a:prstClr val="black"/>
                </a:solidFill>
                <a:latin typeface="方正黑体简体" panose="02010601030101010101" pitchFamily="2" charset="-122"/>
                <a:ea typeface="方正黑体简体" panose="02010601030101010101" pitchFamily="2" charset="-122"/>
              </a:rPr>
              <a:t>ViL</a:t>
            </a:r>
            <a:r>
              <a:rPr lang="zh-CN" altLang="en-US" sz="1400" b="1" dirty="0">
                <a:solidFill>
                  <a:prstClr val="black"/>
                </a:solidFill>
                <a:latin typeface="方正黑体简体" panose="02010601030101010101" pitchFamily="2" charset="-122"/>
                <a:ea typeface="方正黑体简体" panose="02010601030101010101" pitchFamily="2" charset="-122"/>
              </a:rPr>
              <a:t>模型架构</a:t>
            </a:r>
            <a:r>
              <a:rPr lang="en-GB" altLang="zh-CN" sz="1400" b="1" dirty="0">
                <a:solidFill>
                  <a:prstClr val="black"/>
                </a:solidFill>
                <a:latin typeface="方正黑体简体" panose="02010601030101010101" pitchFamily="2" charset="-122"/>
                <a:ea typeface="方正黑体简体" panose="02010601030101010101" pitchFamily="2" charset="-122"/>
              </a:rPr>
              <a:t> </a:t>
            </a:r>
            <a:endParaRPr lang="en-US" altLang="zh-CN" sz="1400" dirty="0"/>
          </a:p>
        </p:txBody>
      </p:sp>
    </p:spTree>
    <p:extLst>
      <p:ext uri="{BB962C8B-B14F-4D97-AF65-F5344CB8AC3E}">
        <p14:creationId xmlns:p14="http://schemas.microsoft.com/office/powerpoint/2010/main" val="3781953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265304" y="829284"/>
            <a:ext cx="4493538" cy="523220"/>
          </a:xfrm>
          <a:prstGeom prst="rect">
            <a:avLst/>
          </a:prstGeom>
        </p:spPr>
        <p:txBody>
          <a:bodyPr wrap="none">
            <a:spAutoFit/>
          </a:bodyPr>
          <a:lstStyle/>
          <a:p>
            <a:r>
              <a:rPr lang="zh-CN" altLang="en-US" sz="2800" dirty="0">
                <a:solidFill>
                  <a:srgbClr val="000000"/>
                </a:solidFill>
                <a:latin typeface="Segoe UI"/>
                <a:ea typeface="微软雅黑"/>
              </a:rPr>
              <a:t>引入</a:t>
            </a:r>
            <a:r>
              <a:rPr lang="zh-CN" altLang="en-US" sz="2800" b="1" dirty="0">
                <a:solidFill>
                  <a:srgbClr val="000000"/>
                </a:solidFill>
                <a:latin typeface="Segoe UI"/>
                <a:ea typeface="微软雅黑"/>
              </a:rPr>
              <a:t>模态间</a:t>
            </a:r>
            <a:r>
              <a:rPr lang="zh-CN" altLang="en-US" sz="2800" dirty="0">
                <a:solidFill>
                  <a:srgbClr val="000000"/>
                </a:solidFill>
                <a:latin typeface="Segoe UI"/>
                <a:ea typeface="微软雅黑"/>
              </a:rPr>
              <a:t>的知识辅助对齐</a:t>
            </a:r>
          </a:p>
        </p:txBody>
      </p:sp>
      <p:sp>
        <p:nvSpPr>
          <p:cNvPr id="8" name="文本占位符 1">
            <a:extLst>
              <a:ext uri="{FF2B5EF4-FFF2-40B4-BE49-F238E27FC236}">
                <a16:creationId xmlns:a16="http://schemas.microsoft.com/office/drawing/2014/main" id="{285A4A06-EF77-4AAB-A14C-0545E98A26E0}"/>
              </a:ext>
            </a:extLst>
          </p:cNvPr>
          <p:cNvSpPr>
            <a:spLocks noGrp="1"/>
          </p:cNvSpPr>
          <p:nvPr>
            <p:ph type="body" sz="quarter" idx="10"/>
          </p:nvPr>
        </p:nvSpPr>
        <p:spPr>
          <a:xfrm>
            <a:off x="265304" y="220133"/>
            <a:ext cx="3595496"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FIVE</a:t>
            </a:r>
            <a:r>
              <a:rPr kumimoji="1" lang="zh-CN" altLang="en-US" sz="2000" dirty="0">
                <a:solidFill>
                  <a:srgbClr val="2958A0"/>
                </a:solidFill>
              </a:rPr>
              <a:t> </a:t>
            </a:r>
            <a:r>
              <a:rPr kumimoji="1" lang="en-US" altLang="zh-CN" sz="2000" dirty="0">
                <a:solidFill>
                  <a:srgbClr val="2958A0"/>
                </a:solidFill>
              </a:rPr>
              <a:t>Research trends</a:t>
            </a:r>
            <a:endParaRPr kumimoji="1" lang="zh-CN" altLang="en-US" sz="2000" dirty="0">
              <a:solidFill>
                <a:srgbClr val="2958A0"/>
              </a:solidFill>
            </a:endParaRPr>
          </a:p>
        </p:txBody>
      </p:sp>
      <p:pic>
        <p:nvPicPr>
          <p:cNvPr id="2050" name="Picture 2" descr="Contrastive Loss &#10;Masked Token Loss &#10;Multi- Layer Transformers &#10;Network &#10;Dictionary &#10;o &#10;is [MASK] on &#10;Word Tokens &#10;o &#10;dog &#10;o &#10;o &#10;o &#10;a &#10;o &#10;o &#10;[CCS] &#10;o &#10;A &#10;o &#10;dog &#10;o &#10;couch &#10;[SEPI &#10;a &#10;Language &#10;Object Tags &#10;Image &#10;Language &#10;•on Features &#10;Image &#10;Fig. 3: Illustration of OSCAR. We represent the image-text pair as a triple &#10;[ word tokens , object tags &#10;region teatures ], where the object tags (e.g., &#10;'dog&quot; or &quot;couch&quot;) are proposed to align the cross-domain semantics; when &#10;removed, OSCAR reduces to previous VLP methods. The input triple can be &#10;understood from two perspectives: a modality view and a dictionary view. ">
            <a:extLst>
              <a:ext uri="{FF2B5EF4-FFF2-40B4-BE49-F238E27FC236}">
                <a16:creationId xmlns:a16="http://schemas.microsoft.com/office/drawing/2014/main" id="{DFDAAF90-A102-4D2D-AA15-6210C45DE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353"/>
          <a:stretch/>
        </p:blipFill>
        <p:spPr bwMode="auto">
          <a:xfrm>
            <a:off x="878293" y="1572188"/>
            <a:ext cx="10435414" cy="382963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FA64D434-426F-4644-9478-C3D81C788F2F}"/>
              </a:ext>
            </a:extLst>
          </p:cNvPr>
          <p:cNvSpPr txBox="1"/>
          <p:nvPr/>
        </p:nvSpPr>
        <p:spPr>
          <a:xfrm>
            <a:off x="2989496" y="6084748"/>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图十二</a:t>
            </a:r>
            <a:r>
              <a:rPr lang="en-US" altLang="zh-CN" sz="1400" b="1" dirty="0">
                <a:solidFill>
                  <a:prstClr val="black"/>
                </a:solidFill>
                <a:latin typeface="方正黑体简体" panose="02010601030101010101" pitchFamily="2" charset="-122"/>
                <a:ea typeface="方正黑体简体" panose="02010601030101010101" pitchFamily="2" charset="-122"/>
              </a:rPr>
              <a:t>. OSCAR</a:t>
            </a:r>
            <a:r>
              <a:rPr lang="zh-CN" altLang="en-US" sz="1400" b="1" dirty="0">
                <a:solidFill>
                  <a:prstClr val="black"/>
                </a:solidFill>
                <a:latin typeface="方正黑体简体" panose="02010601030101010101" pitchFamily="2" charset="-122"/>
                <a:ea typeface="方正黑体简体" panose="02010601030101010101" pitchFamily="2" charset="-122"/>
              </a:rPr>
              <a:t>模型架构</a:t>
            </a:r>
            <a:endParaRPr lang="en-US" altLang="zh-CN" sz="1400" dirty="0"/>
          </a:p>
        </p:txBody>
      </p:sp>
    </p:spTree>
    <p:extLst>
      <p:ext uri="{BB962C8B-B14F-4D97-AF65-F5344CB8AC3E}">
        <p14:creationId xmlns:p14="http://schemas.microsoft.com/office/powerpoint/2010/main" val="3843845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595496"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FIVE</a:t>
            </a:r>
            <a:r>
              <a:rPr kumimoji="1" lang="zh-CN" altLang="en-US" sz="2000" dirty="0">
                <a:solidFill>
                  <a:srgbClr val="2958A0"/>
                </a:solidFill>
              </a:rPr>
              <a:t> </a:t>
            </a:r>
            <a:r>
              <a:rPr kumimoji="1" lang="en-US" altLang="zh-CN" sz="2000" dirty="0">
                <a:solidFill>
                  <a:srgbClr val="2958A0"/>
                </a:solidFill>
              </a:rPr>
              <a:t>Research trends</a:t>
            </a:r>
            <a:endParaRPr kumimoji="1" lang="zh-CN" altLang="en-US" sz="2000" dirty="0">
              <a:solidFill>
                <a:srgbClr val="2958A0"/>
              </a:solidFill>
            </a:endParaRPr>
          </a:p>
        </p:txBody>
      </p:sp>
      <p:sp>
        <p:nvSpPr>
          <p:cNvPr id="51" name="矩形 50"/>
          <p:cNvSpPr/>
          <p:nvPr/>
        </p:nvSpPr>
        <p:spPr>
          <a:xfrm>
            <a:off x="265304" y="829284"/>
            <a:ext cx="4493538" cy="523220"/>
          </a:xfrm>
          <a:prstGeom prst="rect">
            <a:avLst/>
          </a:prstGeom>
        </p:spPr>
        <p:txBody>
          <a:bodyPr wrap="none">
            <a:spAutoFit/>
          </a:bodyPr>
          <a:lstStyle/>
          <a:p>
            <a:r>
              <a:rPr lang="zh-CN" altLang="en-US" sz="2800" dirty="0">
                <a:solidFill>
                  <a:srgbClr val="000000"/>
                </a:solidFill>
                <a:latin typeface="Segoe UI"/>
                <a:ea typeface="微软雅黑"/>
              </a:rPr>
              <a:t>引入</a:t>
            </a:r>
            <a:r>
              <a:rPr lang="zh-CN" altLang="en-US" sz="2800" b="1" dirty="0">
                <a:solidFill>
                  <a:srgbClr val="000000"/>
                </a:solidFill>
                <a:latin typeface="Segoe UI"/>
                <a:ea typeface="微软雅黑"/>
              </a:rPr>
              <a:t>模态间</a:t>
            </a:r>
            <a:r>
              <a:rPr lang="zh-CN" altLang="en-US" sz="2800" dirty="0">
                <a:solidFill>
                  <a:srgbClr val="000000"/>
                </a:solidFill>
                <a:latin typeface="Segoe UI"/>
                <a:ea typeface="微软雅黑"/>
              </a:rPr>
              <a:t>的知识辅助对齐</a:t>
            </a:r>
          </a:p>
        </p:txBody>
      </p:sp>
      <p:pic>
        <p:nvPicPr>
          <p:cNvPr id="3074" name="Picture 2" descr="women Sit on &#10;speaker &#10;Speaker &#10;won-,e &#10;horse &#10;. grass &#10;horse &#10;I fence &#10;probability masked region (or word) &#10;brown &#10;Sit on &#10;rson &#10;person &#10;Structural Knowledge Masking &#10;spea &#10;er &#10;sit on &#10;horse &#10;grass &#10;fence &#10;h O rse &#10;horse &#10;SKMLM &#10;SKMRM &#10;(Yes/No) ">
            <a:extLst>
              <a:ext uri="{FF2B5EF4-FFF2-40B4-BE49-F238E27FC236}">
                <a16:creationId xmlns:a16="http://schemas.microsoft.com/office/drawing/2014/main" id="{5FAAAAD9-E22F-4F66-8606-79F9971C9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8439" y="1352504"/>
            <a:ext cx="8095122" cy="488277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29E3C9AC-6F3A-4B5B-AB6D-BC8C6A5A2BB4}"/>
              </a:ext>
            </a:extLst>
          </p:cNvPr>
          <p:cNvSpPr txBox="1"/>
          <p:nvPr/>
        </p:nvSpPr>
        <p:spPr>
          <a:xfrm>
            <a:off x="2989496" y="6117113"/>
            <a:ext cx="5832648" cy="307777"/>
          </a:xfrm>
          <a:prstGeom prst="rect">
            <a:avLst/>
          </a:prstGeom>
          <a:noFill/>
        </p:spPr>
        <p:txBody>
          <a:bodyPr wrap="square" rtlCol="0">
            <a:spAutoFit/>
          </a:bodyPr>
          <a:lstStyle>
            <a:defPPr>
              <a:defRPr lang="zh-CN"/>
            </a:defPPr>
            <a:lvl2pPr lvl="1" defTabSz="457200" fontAlgn="auto">
              <a:spcBef>
                <a:spcPts val="0"/>
              </a:spcBef>
              <a:spcAft>
                <a:spcPts val="0"/>
              </a:spcAft>
              <a:defRPr sz="1600" b="1">
                <a:solidFill>
                  <a:prstClr val="black"/>
                </a:solidFill>
                <a:latin typeface="方正黑体简体" panose="02010601030101010101" pitchFamily="2" charset="-122"/>
                <a:ea typeface="方正黑体简体" panose="02010601030101010101" pitchFamily="2" charset="-122"/>
              </a:defRPr>
            </a:lvl2pPr>
          </a:lstStyle>
          <a:p>
            <a:pPr lvl="1" algn="ctr"/>
            <a:r>
              <a:rPr lang="zh-CN" altLang="en-US" sz="1400" b="1" dirty="0">
                <a:solidFill>
                  <a:prstClr val="black"/>
                </a:solidFill>
                <a:latin typeface="方正黑体简体" panose="02010601030101010101" pitchFamily="2" charset="-122"/>
                <a:ea typeface="方正黑体简体" panose="02010601030101010101" pitchFamily="2" charset="-122"/>
              </a:rPr>
              <a:t>图十三</a:t>
            </a:r>
            <a:r>
              <a:rPr lang="en-US" altLang="zh-CN" sz="1400" dirty="0"/>
              <a:t>.</a:t>
            </a:r>
            <a:r>
              <a:rPr lang="en-US" altLang="zh-CN" sz="1400" b="1" dirty="0">
                <a:solidFill>
                  <a:prstClr val="black"/>
                </a:solidFill>
                <a:latin typeface="方正黑体简体" panose="02010601030101010101" pitchFamily="2" charset="-122"/>
                <a:ea typeface="方正黑体简体" panose="02010601030101010101" pitchFamily="2" charset="-122"/>
              </a:rPr>
              <a:t> ROSITA</a:t>
            </a:r>
            <a:r>
              <a:rPr lang="zh-CN" altLang="en-US" sz="1400" b="1" dirty="0">
                <a:solidFill>
                  <a:prstClr val="black"/>
                </a:solidFill>
                <a:latin typeface="方正黑体简体" panose="02010601030101010101" pitchFamily="2" charset="-122"/>
                <a:ea typeface="方正黑体简体" panose="02010601030101010101" pitchFamily="2" charset="-122"/>
              </a:rPr>
              <a:t>模型架构</a:t>
            </a:r>
            <a:endParaRPr lang="en-US" altLang="zh-CN" sz="1400" dirty="0"/>
          </a:p>
        </p:txBody>
      </p:sp>
    </p:spTree>
    <p:extLst>
      <p:ext uri="{BB962C8B-B14F-4D97-AF65-F5344CB8AC3E}">
        <p14:creationId xmlns:p14="http://schemas.microsoft.com/office/powerpoint/2010/main" val="199197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en-US" altLang="zh-CN" dirty="0"/>
              <a:t>Conclusion</a:t>
            </a:r>
            <a:endParaRPr kumimoji="1" lang="zh-CN" altLang="en-US" dirty="0"/>
          </a:p>
        </p:txBody>
      </p:sp>
      <p:sp>
        <p:nvSpPr>
          <p:cNvPr id="41" name="矩形 40">
            <a:extLst>
              <a:ext uri="{FF2B5EF4-FFF2-40B4-BE49-F238E27FC236}">
                <a16:creationId xmlns:a16="http://schemas.microsoft.com/office/drawing/2014/main" id="{BA43BC60-7CD3-4DB7-B955-E1EC46F9A41C}"/>
              </a:ext>
            </a:extLst>
          </p:cNvPr>
          <p:cNvSpPr/>
          <p:nvPr/>
        </p:nvSpPr>
        <p:spPr>
          <a:xfrm>
            <a:off x="1803972" y="2375358"/>
            <a:ext cx="8584056" cy="3831818"/>
          </a:xfrm>
          <a:prstGeom prst="rect">
            <a:avLst/>
          </a:prstGeom>
        </p:spPr>
        <p:txBody>
          <a:bodyPr wrap="square">
            <a:spAutoFit/>
          </a:bodyPr>
          <a:lstStyle/>
          <a:p>
            <a:pPr marL="342900" indent="-342900" rtl="0" fontAlgn="ctr">
              <a:spcBef>
                <a:spcPts val="3000"/>
              </a:spcBef>
              <a:spcAft>
                <a:spcPts val="0"/>
              </a:spcAft>
              <a:buFont typeface="+mj-lt"/>
              <a:buAutoNum type="arabicPeriod"/>
            </a:pPr>
            <a:r>
              <a:rPr lang="en-US" altLang="zh-CN" sz="2400" b="0" i="0" dirty="0">
                <a:effectLst/>
                <a:ea typeface="Microsoft YaHei" panose="020B0503020204020204" pitchFamily="34" charset="-122"/>
              </a:rPr>
              <a:t>CLIP</a:t>
            </a:r>
            <a:r>
              <a:rPr lang="zh-CN" altLang="en-US" sz="2400" b="0" i="0" dirty="0">
                <a:effectLst/>
                <a:ea typeface="Microsoft YaHei" panose="020B0503020204020204" pitchFamily="34" charset="-122"/>
              </a:rPr>
              <a:t>采用</a:t>
            </a:r>
            <a:r>
              <a:rPr lang="zh-CN" altLang="zh-CN" sz="2400" b="1" i="0" dirty="0">
                <a:effectLst/>
                <a:ea typeface="Microsoft YaHei" panose="020B0503020204020204" pitchFamily="34" charset="-122"/>
              </a:rPr>
              <a:t>对比学习</a:t>
            </a:r>
            <a:r>
              <a:rPr lang="zh-CN" altLang="en-US" sz="2400" i="0" dirty="0">
                <a:effectLst/>
                <a:ea typeface="Microsoft YaHei" panose="020B0503020204020204" pitchFamily="34" charset="-122"/>
              </a:rPr>
              <a:t>的无监督学习方法指导模态的交互，解决了模型需要大量标注数据的问题。</a:t>
            </a:r>
            <a:endParaRPr lang="zh-CN" altLang="zh-CN" sz="2400" i="0" dirty="0">
              <a:effectLst/>
              <a:ea typeface="Microsoft YaHei" panose="020B0503020204020204" pitchFamily="34" charset="-122"/>
            </a:endParaRPr>
          </a:p>
          <a:p>
            <a:pPr marL="342900" indent="-342900" rtl="0" fontAlgn="ctr">
              <a:spcBef>
                <a:spcPts val="3000"/>
              </a:spcBef>
              <a:spcAft>
                <a:spcPts val="0"/>
              </a:spcAft>
              <a:buFont typeface="+mj-lt"/>
              <a:buAutoNum type="arabicPeriod"/>
            </a:pPr>
            <a:r>
              <a:rPr lang="en-US" altLang="zh-CN" sz="2400" b="0" i="0" dirty="0">
                <a:effectLst/>
                <a:ea typeface="Microsoft YaHei" panose="020B0503020204020204" pitchFamily="34" charset="-122"/>
              </a:rPr>
              <a:t>CLIP</a:t>
            </a:r>
            <a:r>
              <a:rPr lang="zh-CN" altLang="en-US" sz="2400" b="0" i="0" dirty="0">
                <a:effectLst/>
                <a:ea typeface="Microsoft YaHei" panose="020B0503020204020204" pitchFamily="34" charset="-122"/>
              </a:rPr>
              <a:t>在超大规模数据上训练，</a:t>
            </a:r>
            <a:r>
              <a:rPr lang="zh-CN" altLang="en-US" sz="2400" b="1" i="0" dirty="0">
                <a:effectLst/>
                <a:ea typeface="Microsoft YaHei" panose="020B0503020204020204" pitchFamily="34" charset="-122"/>
              </a:rPr>
              <a:t>解决了</a:t>
            </a:r>
            <a:r>
              <a:rPr lang="zh-CN" altLang="zh-CN" sz="2400" b="1" i="0" dirty="0">
                <a:effectLst/>
                <a:ea typeface="Microsoft YaHei" panose="020B0503020204020204" pitchFamily="34" charset="-122"/>
              </a:rPr>
              <a:t>泛化</a:t>
            </a:r>
            <a:r>
              <a:rPr lang="zh-CN" altLang="en-US" sz="2400" b="1" i="0" dirty="0">
                <a:effectLst/>
                <a:ea typeface="Microsoft YaHei" panose="020B0503020204020204" pitchFamily="34" charset="-122"/>
              </a:rPr>
              <a:t>性能</a:t>
            </a:r>
            <a:r>
              <a:rPr lang="zh-CN" altLang="zh-CN" sz="2400" b="1" i="0" dirty="0">
                <a:effectLst/>
                <a:ea typeface="Microsoft YaHei" panose="020B0503020204020204" pitchFamily="34" charset="-122"/>
              </a:rPr>
              <a:t>较差</a:t>
            </a:r>
            <a:r>
              <a:rPr lang="zh-CN" altLang="en-US" sz="2400" b="1" i="0" dirty="0">
                <a:effectLst/>
                <a:ea typeface="Microsoft YaHei" panose="020B0503020204020204" pitchFamily="34" charset="-122"/>
              </a:rPr>
              <a:t>的问题</a:t>
            </a:r>
            <a:endParaRPr lang="en-US" altLang="zh-CN" sz="2400" b="1" i="0" dirty="0">
              <a:effectLst/>
              <a:ea typeface="Microsoft YaHei" panose="020B0503020204020204" pitchFamily="34" charset="-122"/>
            </a:endParaRPr>
          </a:p>
          <a:p>
            <a:pPr marL="342900" indent="-342900" fontAlgn="ctr">
              <a:spcBef>
                <a:spcPts val="3000"/>
              </a:spcBef>
              <a:buFont typeface="+mj-lt"/>
              <a:buAutoNum type="arabicPeriod"/>
            </a:pPr>
            <a:r>
              <a:rPr lang="en-US" altLang="zh-CN" sz="2400" b="0" i="0" dirty="0">
                <a:effectLst/>
                <a:ea typeface="Microsoft YaHei" panose="020B0503020204020204" pitchFamily="34" charset="-122"/>
              </a:rPr>
              <a:t>CLIP</a:t>
            </a:r>
            <a:r>
              <a:rPr lang="zh-CN" altLang="en-US" sz="2400" dirty="0">
                <a:ea typeface="Microsoft YaHei" panose="020B0503020204020204" pitchFamily="34" charset="-122"/>
              </a:rPr>
              <a:t>以句子作为标签训练模型，</a:t>
            </a:r>
            <a:r>
              <a:rPr lang="zh-CN" altLang="en-US" sz="2400" b="1" dirty="0">
                <a:ea typeface="Microsoft YaHei" panose="020B0503020204020204" pitchFamily="34" charset="-122"/>
              </a:rPr>
              <a:t>解决了</a:t>
            </a:r>
            <a:r>
              <a:rPr lang="zh-CN" altLang="zh-CN" sz="2400" b="1" i="0" dirty="0">
                <a:effectLst/>
                <a:ea typeface="Microsoft YaHei" panose="020B0503020204020204" pitchFamily="34" charset="-122"/>
              </a:rPr>
              <a:t>迁移</a:t>
            </a:r>
            <a:r>
              <a:rPr lang="zh-CN" altLang="en-US" sz="2400" b="1" dirty="0">
                <a:ea typeface="Microsoft YaHei" panose="020B0503020204020204" pitchFamily="34" charset="-122"/>
              </a:rPr>
              <a:t>性能</a:t>
            </a:r>
            <a:r>
              <a:rPr lang="zh-CN" altLang="en-US" sz="2400" b="1" i="0" dirty="0">
                <a:effectLst/>
                <a:ea typeface="Microsoft YaHei" panose="020B0503020204020204" pitchFamily="34" charset="-122"/>
              </a:rPr>
              <a:t>差的问题</a:t>
            </a:r>
            <a:r>
              <a:rPr lang="zh-CN" altLang="en-US" sz="2400" b="1" dirty="0">
                <a:ea typeface="Microsoft YaHei" panose="020B0503020204020204" pitchFamily="34" charset="-122"/>
              </a:rPr>
              <a:t>但不适用于专用的任务。</a:t>
            </a:r>
            <a:endParaRPr lang="zh-CN" altLang="zh-CN" sz="2400" b="1" i="0" dirty="0">
              <a:effectLst/>
              <a:ea typeface="Microsoft YaHei" panose="020B0503020204020204" pitchFamily="34" charset="-122"/>
            </a:endParaRPr>
          </a:p>
          <a:p>
            <a:pPr rtl="0" fontAlgn="ctr">
              <a:spcBef>
                <a:spcPts val="3000"/>
              </a:spcBef>
              <a:spcAft>
                <a:spcPts val="0"/>
              </a:spcAft>
            </a:pPr>
            <a:r>
              <a:rPr lang="en-US" altLang="zh-CN" sz="2400" dirty="0">
                <a:ea typeface="Microsoft YaHei" panose="020B0503020204020204" pitchFamily="34" charset="-122"/>
              </a:rPr>
              <a:t>4. </a:t>
            </a:r>
            <a:r>
              <a:rPr lang="zh-CN" altLang="en-US" sz="2400" dirty="0">
                <a:ea typeface="Microsoft YaHei" panose="020B0503020204020204" pitchFamily="34" charset="-122"/>
              </a:rPr>
              <a:t>现阶段</a:t>
            </a:r>
            <a:r>
              <a:rPr lang="en-US" altLang="zh-CN" sz="2400" dirty="0">
                <a:ea typeface="Microsoft YaHei" panose="020B0503020204020204" pitchFamily="34" charset="-122"/>
              </a:rPr>
              <a:t>one-stream, two-stream</a:t>
            </a:r>
            <a:r>
              <a:rPr lang="zh-CN" altLang="en-US" sz="2400" dirty="0">
                <a:ea typeface="Microsoft YaHei" panose="020B0503020204020204" pitchFamily="34" charset="-122"/>
              </a:rPr>
              <a:t>类模型趋向于</a:t>
            </a:r>
            <a:r>
              <a:rPr lang="zh-CN" altLang="en-US" sz="2400" b="1" dirty="0">
                <a:ea typeface="Microsoft YaHei" panose="020B0503020204020204" pitchFamily="34" charset="-122"/>
              </a:rPr>
              <a:t>在模态交互时引入知识</a:t>
            </a:r>
            <a:r>
              <a:rPr lang="zh-CN" altLang="en-US" sz="2400" dirty="0">
                <a:ea typeface="Microsoft YaHei" panose="020B0503020204020204" pitchFamily="34" charset="-122"/>
              </a:rPr>
              <a:t>来加强模态的对齐。</a:t>
            </a:r>
            <a:endParaRPr lang="zh-CN" altLang="zh-CN" sz="2400" dirty="0">
              <a:ea typeface="Microsoft YaHei" panose="020B0503020204020204" pitchFamily="34" charset="-122"/>
            </a:endParaRPr>
          </a:p>
        </p:txBody>
      </p:sp>
    </p:spTree>
    <p:extLst>
      <p:ext uri="{BB962C8B-B14F-4D97-AF65-F5344CB8AC3E}">
        <p14:creationId xmlns:p14="http://schemas.microsoft.com/office/powerpoint/2010/main" val="2710319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45843" y="1776502"/>
            <a:ext cx="12632845" cy="2476528"/>
          </a:xfrm>
        </p:spPr>
        <p:txBody>
          <a:bodyPr/>
          <a:lstStyle/>
          <a:p>
            <a:r>
              <a:rPr lang="en-US" altLang="zh-CN" sz="4800" dirty="0"/>
              <a:t>Zero-Shot Text-to-Image Generation</a:t>
            </a:r>
            <a:endParaRPr lang="zh-CN" altLang="en-US" sz="4800" dirty="0"/>
          </a:p>
        </p:txBody>
      </p:sp>
      <p:sp>
        <p:nvSpPr>
          <p:cNvPr id="4" name="文本占位符 3"/>
          <p:cNvSpPr>
            <a:spLocks noGrp="1"/>
          </p:cNvSpPr>
          <p:nvPr>
            <p:ph type="body" sz="quarter" idx="12"/>
          </p:nvPr>
        </p:nvSpPr>
        <p:spPr/>
        <p:txBody>
          <a:bodyPr/>
          <a:lstStyle/>
          <a:p>
            <a:r>
              <a:rPr kumimoji="1" lang="en-US" altLang="zh-CN" b="1" dirty="0">
                <a:solidFill>
                  <a:schemeClr val="accent5">
                    <a:lumMod val="75000"/>
                  </a:schemeClr>
                </a:solidFill>
              </a:rPr>
              <a:t>3</a:t>
            </a:r>
            <a:endParaRPr kumimoji="1" lang="zh-CN" altLang="en-US" b="1" dirty="0">
              <a:solidFill>
                <a:schemeClr val="accent5">
                  <a:lumMod val="75000"/>
                </a:schemeClr>
              </a:solidFill>
            </a:endParaRPr>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070888379"/>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61AAEFF-3033-4A45-9ADE-CBF41492E040}"/>
              </a:ext>
            </a:extLst>
          </p:cNvPr>
          <p:cNvSpPr txBox="1"/>
          <p:nvPr/>
        </p:nvSpPr>
        <p:spPr>
          <a:xfrm>
            <a:off x="4054817" y="745067"/>
            <a:ext cx="4082362" cy="707886"/>
          </a:xfrm>
          <a:prstGeom prst="rect">
            <a:avLst/>
          </a:prstGeom>
          <a:noFill/>
        </p:spPr>
        <p:txBody>
          <a:bodyPr wrap="square" rtlCol="0">
            <a:spAutoFit/>
          </a:bodyPr>
          <a:lstStyle/>
          <a:p>
            <a:pPr algn="ctr"/>
            <a:r>
              <a:rPr lang="en" altLang="zh-CN" sz="4000" b="1" dirty="0">
                <a:solidFill>
                  <a:srgbClr val="2958A0"/>
                </a:solidFill>
                <a:latin typeface="Times New Roman" panose="02020603050405020304" pitchFamily="18" charset="0"/>
                <a:cs typeface="Times New Roman" panose="02020603050405020304" pitchFamily="18" charset="0"/>
              </a:rPr>
              <a:t>DALL·E</a:t>
            </a:r>
          </a:p>
        </p:txBody>
      </p:sp>
      <p:grpSp>
        <p:nvGrpSpPr>
          <p:cNvPr id="12" name="组合 11">
            <a:extLst>
              <a:ext uri="{FF2B5EF4-FFF2-40B4-BE49-F238E27FC236}">
                <a16:creationId xmlns:a16="http://schemas.microsoft.com/office/drawing/2014/main" id="{12E7B2F7-020E-EB4B-B1E3-84A0AD54A6C1}"/>
              </a:ext>
            </a:extLst>
          </p:cNvPr>
          <p:cNvGrpSpPr/>
          <p:nvPr/>
        </p:nvGrpSpPr>
        <p:grpSpPr>
          <a:xfrm>
            <a:off x="353239" y="2750439"/>
            <a:ext cx="11573458" cy="3162256"/>
            <a:chOff x="353239" y="3463133"/>
            <a:chExt cx="11573458" cy="3162256"/>
          </a:xfrm>
        </p:grpSpPr>
        <p:pic>
          <p:nvPicPr>
            <p:cNvPr id="4" name="图片 3">
              <a:extLst>
                <a:ext uri="{FF2B5EF4-FFF2-40B4-BE49-F238E27FC236}">
                  <a16:creationId xmlns:a16="http://schemas.microsoft.com/office/drawing/2014/main" id="{5C9757AE-C853-6743-888E-BF289CD09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67" y="3463133"/>
              <a:ext cx="1798540" cy="2309489"/>
            </a:xfrm>
            <a:prstGeom prst="rect">
              <a:avLst/>
            </a:prstGeom>
          </p:spPr>
        </p:pic>
        <p:pic>
          <p:nvPicPr>
            <p:cNvPr id="5" name="图片 4">
              <a:extLst>
                <a:ext uri="{FF2B5EF4-FFF2-40B4-BE49-F238E27FC236}">
                  <a16:creationId xmlns:a16="http://schemas.microsoft.com/office/drawing/2014/main" id="{12E4D642-7EDD-7540-9496-42373EAEA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9839" y="3463133"/>
              <a:ext cx="3143939" cy="2309489"/>
            </a:xfrm>
            <a:prstGeom prst="rect">
              <a:avLst/>
            </a:prstGeom>
          </p:spPr>
        </p:pic>
        <p:sp>
          <p:nvSpPr>
            <p:cNvPr id="6" name="文本框 5">
              <a:extLst>
                <a:ext uri="{FF2B5EF4-FFF2-40B4-BE49-F238E27FC236}">
                  <a16:creationId xmlns:a16="http://schemas.microsoft.com/office/drawing/2014/main" id="{ABE0C618-CA9C-E540-9CD5-6AF58BB403DC}"/>
                </a:ext>
              </a:extLst>
            </p:cNvPr>
            <p:cNvSpPr txBox="1"/>
            <p:nvPr/>
          </p:nvSpPr>
          <p:spPr>
            <a:xfrm>
              <a:off x="2572991" y="5917503"/>
              <a:ext cx="3337633" cy="707886"/>
            </a:xfrm>
            <a:prstGeom prst="rect">
              <a:avLst/>
            </a:prstGeom>
            <a:noFill/>
          </p:spPr>
          <p:txBody>
            <a:bodyPr wrap="square" rtlCol="0">
              <a:spAutoFit/>
            </a:bodyPr>
            <a:lstStyle/>
            <a:p>
              <a:pPr algn="ctr"/>
              <a:r>
                <a:rPr lang="en" altLang="zh-CN" sz="2000" dirty="0">
                  <a:latin typeface="Times New Roman" panose="02020603050405020304" pitchFamily="18" charset="0"/>
                  <a:cs typeface="Times New Roman" panose="02020603050405020304" pitchFamily="18" charset="0"/>
                </a:rPr>
                <a:t>La </a:t>
              </a:r>
              <a:r>
                <a:rPr lang="en" altLang="zh-CN" sz="2000" dirty="0" err="1">
                  <a:latin typeface="Times New Roman" panose="02020603050405020304" pitchFamily="18" charset="0"/>
                  <a:cs typeface="Times New Roman" panose="02020603050405020304" pitchFamily="18" charset="0"/>
                </a:rPr>
                <a:t>persistencia</a:t>
              </a:r>
              <a:r>
                <a:rPr lang="en" altLang="zh-CN" sz="2000" dirty="0">
                  <a:latin typeface="Times New Roman" panose="02020603050405020304" pitchFamily="18" charset="0"/>
                  <a:cs typeface="Times New Roman" panose="02020603050405020304" pitchFamily="18" charset="0"/>
                </a:rPr>
                <a:t> de la </a:t>
              </a:r>
              <a:r>
                <a:rPr lang="en" altLang="zh-CN" sz="2000" dirty="0" err="1">
                  <a:latin typeface="Times New Roman" panose="02020603050405020304" pitchFamily="18" charset="0"/>
                  <a:cs typeface="Times New Roman" panose="02020603050405020304" pitchFamily="18" charset="0"/>
                </a:rPr>
                <a:t>memoria</a:t>
              </a:r>
              <a:endParaRPr lang="en" altLang="zh-CN" sz="2000" dirty="0">
                <a:latin typeface="Times New Roman" panose="02020603050405020304" pitchFamily="18" charset="0"/>
                <a:cs typeface="Times New Roman" panose="02020603050405020304" pitchFamily="18" charset="0"/>
              </a:endParaRPr>
            </a:p>
            <a:p>
              <a:pPr algn="ctr"/>
              <a:r>
                <a:rPr kumimoji="1" lang="zh-CN" altLang="en" sz="2000" dirty="0">
                  <a:latin typeface="SimSun" panose="02010600030101010101" pitchFamily="2" charset="-122"/>
                  <a:ea typeface="SimSun" panose="02010600030101010101" pitchFamily="2" charset="-122"/>
                  <a:cs typeface="Times New Roman" panose="02020603050405020304" pitchFamily="18" charset="0"/>
                </a:rPr>
                <a:t>记忆的</a:t>
              </a:r>
              <a:r>
                <a:rPr kumimoji="1" lang="zh-CN" altLang="en-US" sz="2000" dirty="0">
                  <a:latin typeface="SimSun" panose="02010600030101010101" pitchFamily="2" charset="-122"/>
                  <a:ea typeface="SimSun" panose="02010600030101010101" pitchFamily="2" charset="-122"/>
                  <a:cs typeface="Times New Roman" panose="02020603050405020304" pitchFamily="18" charset="0"/>
                </a:rPr>
                <a:t>永恒</a:t>
              </a:r>
            </a:p>
          </p:txBody>
        </p:sp>
        <p:sp>
          <p:nvSpPr>
            <p:cNvPr id="7" name="文本框 6">
              <a:extLst>
                <a:ext uri="{FF2B5EF4-FFF2-40B4-BE49-F238E27FC236}">
                  <a16:creationId xmlns:a16="http://schemas.microsoft.com/office/drawing/2014/main" id="{08799928-EEAF-1341-B162-24D36AE27C45}"/>
                </a:ext>
              </a:extLst>
            </p:cNvPr>
            <p:cNvSpPr txBox="1"/>
            <p:nvPr/>
          </p:nvSpPr>
          <p:spPr>
            <a:xfrm>
              <a:off x="353239" y="5917503"/>
              <a:ext cx="2024195" cy="400110"/>
            </a:xfrm>
            <a:prstGeom prst="rect">
              <a:avLst/>
            </a:prstGeom>
            <a:noFill/>
          </p:spPr>
          <p:txBody>
            <a:bodyPr wrap="square" rtlCol="0">
              <a:spAutoFit/>
            </a:bodyPr>
            <a:lstStyle/>
            <a:p>
              <a:pPr algn="ctr"/>
              <a:r>
                <a:rPr lang="en" altLang="zh-CN" sz="2000" dirty="0">
                  <a:latin typeface="Times New Roman" panose="02020603050405020304" pitchFamily="18" charset="0"/>
                  <a:cs typeface="Times New Roman" panose="02020603050405020304" pitchFamily="18" charset="0"/>
                </a:rPr>
                <a:t>Salvador Dalí</a:t>
              </a:r>
            </a:p>
          </p:txBody>
        </p:sp>
        <p:pic>
          <p:nvPicPr>
            <p:cNvPr id="8" name="图片 7">
              <a:extLst>
                <a:ext uri="{FF2B5EF4-FFF2-40B4-BE49-F238E27FC236}">
                  <a16:creationId xmlns:a16="http://schemas.microsoft.com/office/drawing/2014/main" id="{084E9A77-13C1-5441-A04C-71ED661148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3053" y="3463133"/>
              <a:ext cx="2218482" cy="3162256"/>
            </a:xfrm>
            <a:prstGeom prst="rect">
              <a:avLst/>
            </a:prstGeom>
          </p:spPr>
        </p:pic>
        <p:pic>
          <p:nvPicPr>
            <p:cNvPr id="9" name="图片 8">
              <a:extLst>
                <a:ext uri="{FF2B5EF4-FFF2-40B4-BE49-F238E27FC236}">
                  <a16:creationId xmlns:a16="http://schemas.microsoft.com/office/drawing/2014/main" id="{7F889299-E384-B74B-8736-266398B77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3986" y="3463133"/>
              <a:ext cx="3232711" cy="2019729"/>
            </a:xfrm>
            <a:prstGeom prst="rect">
              <a:avLst/>
            </a:prstGeom>
          </p:spPr>
        </p:pic>
        <p:sp>
          <p:nvSpPr>
            <p:cNvPr id="10" name="文本框 9">
              <a:extLst>
                <a:ext uri="{FF2B5EF4-FFF2-40B4-BE49-F238E27FC236}">
                  <a16:creationId xmlns:a16="http://schemas.microsoft.com/office/drawing/2014/main" id="{4B4FB444-F768-E949-95C1-6384C32CDB6A}"/>
                </a:ext>
              </a:extLst>
            </p:cNvPr>
            <p:cNvSpPr txBox="1"/>
            <p:nvPr/>
          </p:nvSpPr>
          <p:spPr>
            <a:xfrm>
              <a:off x="9298243" y="5926210"/>
              <a:ext cx="2024195" cy="400110"/>
            </a:xfrm>
            <a:prstGeom prst="rect">
              <a:avLst/>
            </a:prstGeom>
            <a:noFill/>
          </p:spPr>
          <p:txBody>
            <a:bodyPr wrap="square" rtlCol="0">
              <a:spAutoFit/>
            </a:bodyPr>
            <a:lstStyle/>
            <a:p>
              <a:pPr algn="ctr"/>
              <a:r>
                <a:rPr lang="en" altLang="zh-CN" sz="2000" dirty="0">
                  <a:latin typeface="Times New Roman" panose="02020603050405020304" pitchFamily="18" charset="0"/>
                  <a:cs typeface="Times New Roman" panose="02020603050405020304" pitchFamily="18" charset="0"/>
                </a:rPr>
                <a:t>WALL·E</a:t>
              </a:r>
            </a:p>
          </p:txBody>
        </p:sp>
      </p:grpSp>
      <p:sp>
        <p:nvSpPr>
          <p:cNvPr id="11" name="文本框 10">
            <a:extLst>
              <a:ext uri="{FF2B5EF4-FFF2-40B4-BE49-F238E27FC236}">
                <a16:creationId xmlns:a16="http://schemas.microsoft.com/office/drawing/2014/main" id="{815620E2-7074-BE44-BCE2-9763C699F77F}"/>
              </a:ext>
            </a:extLst>
          </p:cNvPr>
          <p:cNvSpPr txBox="1"/>
          <p:nvPr/>
        </p:nvSpPr>
        <p:spPr>
          <a:xfrm>
            <a:off x="1508485" y="1596268"/>
            <a:ext cx="9175027" cy="830997"/>
          </a:xfrm>
          <a:prstGeom prst="rect">
            <a:avLst/>
          </a:prstGeom>
          <a:noFill/>
        </p:spPr>
        <p:txBody>
          <a:bodyPr wrap="square" rtlCol="0">
            <a:spAutoFit/>
          </a:bodyPr>
          <a:lstStyle/>
          <a:p>
            <a:pPr algn="just" fontAlgn="base"/>
            <a:r>
              <a:rPr lang="en" altLang="zh-CN" sz="2400" b="1" dirty="0">
                <a:solidFill>
                  <a:srgbClr val="2958A0"/>
                </a:solidFill>
                <a:latin typeface="Times New Roman" panose="02020603050405020304" pitchFamily="18" charset="0"/>
                <a:cs typeface="Times New Roman" panose="02020603050405020304" pitchFamily="18" charset="0"/>
              </a:rPr>
              <a:t>DALL·E </a:t>
            </a:r>
            <a:r>
              <a:rPr lang="en" altLang="zh-CN" sz="2400" dirty="0">
                <a:latin typeface="Times New Roman" panose="02020603050405020304" pitchFamily="18" charset="0"/>
                <a:cs typeface="Times New Roman" panose="02020603050405020304" pitchFamily="18" charset="0"/>
              </a:rPr>
              <a:t>is a 12-billion parameter version of </a:t>
            </a:r>
            <a:r>
              <a:rPr lang="en" altLang="zh-CN" sz="2400" b="1" dirty="0">
                <a:solidFill>
                  <a:srgbClr val="C00000"/>
                </a:solidFill>
                <a:latin typeface="Times New Roman" panose="02020603050405020304" pitchFamily="18" charset="0"/>
                <a:cs typeface="Times New Roman" panose="02020603050405020304" pitchFamily="18" charset="0"/>
              </a:rPr>
              <a:t>GPT-3</a:t>
            </a:r>
            <a:r>
              <a:rPr lang="en" altLang="zh-CN" sz="2400" dirty="0">
                <a:latin typeface="Times New Roman" panose="02020603050405020304" pitchFamily="18" charset="0"/>
                <a:cs typeface="Times New Roman" panose="02020603050405020304" pitchFamily="18" charset="0"/>
              </a:rPr>
              <a:t> trained to </a:t>
            </a:r>
            <a:r>
              <a:rPr lang="en" altLang="zh-CN" sz="2400" b="1" dirty="0">
                <a:solidFill>
                  <a:srgbClr val="C00000"/>
                </a:solidFill>
                <a:latin typeface="Times New Roman" panose="02020603050405020304" pitchFamily="18" charset="0"/>
                <a:cs typeface="Times New Roman" panose="02020603050405020304" pitchFamily="18" charset="0"/>
              </a:rPr>
              <a:t>generate images from text descriptions</a:t>
            </a:r>
            <a:r>
              <a:rPr lang="en" altLang="zh-CN" sz="2400" dirty="0">
                <a:latin typeface="Times New Roman" panose="02020603050405020304" pitchFamily="18" charset="0"/>
                <a:cs typeface="Times New Roman" panose="02020603050405020304" pitchFamily="18" charset="0"/>
              </a:rPr>
              <a:t>, using a dataset of text–image pairs. </a:t>
            </a:r>
            <a:endParaRPr kumimoji="1" lang="zh-CN" altLang="en-US" sz="2400" dirty="0">
              <a:latin typeface="Times New Roman" panose="02020603050405020304" pitchFamily="18" charset="0"/>
              <a:cs typeface="Times New Roman" panose="02020603050405020304" pitchFamily="18" charset="0"/>
            </a:endParaRPr>
          </a:p>
        </p:txBody>
      </p:sp>
      <p:sp>
        <p:nvSpPr>
          <p:cNvPr id="17" name="文本占位符 1">
            <a:extLst>
              <a:ext uri="{FF2B5EF4-FFF2-40B4-BE49-F238E27FC236}">
                <a16:creationId xmlns:a16="http://schemas.microsoft.com/office/drawing/2014/main" id="{285A4A06-EF77-4AAB-A14C-0545E98A26E0}"/>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ONE</a:t>
            </a:r>
            <a:r>
              <a:rPr kumimoji="1" lang="zh-CN" altLang="en-US" sz="2000" dirty="0">
                <a:solidFill>
                  <a:srgbClr val="2958A0"/>
                </a:solidFill>
              </a:rPr>
              <a:t> </a:t>
            </a:r>
            <a:r>
              <a:rPr kumimoji="1" lang="en-US" altLang="zh-CN" sz="2000" dirty="0">
                <a:solidFill>
                  <a:srgbClr val="2958A0"/>
                </a:solidFill>
              </a:rPr>
              <a:t>DALL·E</a:t>
            </a:r>
            <a:endParaRPr kumimoji="1" lang="zh-CN" altLang="en-US" sz="2000" dirty="0">
              <a:solidFill>
                <a:srgbClr val="2958A0"/>
              </a:solidFill>
            </a:endParaRPr>
          </a:p>
        </p:txBody>
      </p:sp>
    </p:spTree>
    <p:extLst>
      <p:ext uri="{BB962C8B-B14F-4D97-AF65-F5344CB8AC3E}">
        <p14:creationId xmlns:p14="http://schemas.microsoft.com/office/powerpoint/2010/main" val="84393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40B7A7-7F63-104D-A525-CA278BB775E4}"/>
              </a:ext>
            </a:extLst>
          </p:cNvPr>
          <p:cNvPicPr>
            <a:picLocks noChangeAspect="1"/>
          </p:cNvPicPr>
          <p:nvPr/>
        </p:nvPicPr>
        <p:blipFill>
          <a:blip r:embed="rId3"/>
          <a:stretch>
            <a:fillRect/>
          </a:stretch>
        </p:blipFill>
        <p:spPr>
          <a:xfrm>
            <a:off x="405701" y="1244732"/>
            <a:ext cx="11380597" cy="4368536"/>
          </a:xfrm>
          <a:prstGeom prst="rect">
            <a:avLst/>
          </a:prstGeom>
        </p:spPr>
      </p:pic>
      <p:sp>
        <p:nvSpPr>
          <p:cNvPr id="6" name="文本占位符 1">
            <a:extLst>
              <a:ext uri="{FF2B5EF4-FFF2-40B4-BE49-F238E27FC236}">
                <a16:creationId xmlns:a16="http://schemas.microsoft.com/office/drawing/2014/main" id="{62DE53F3-AAB6-46B0-9C58-2ABE230D825B}"/>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ONE</a:t>
            </a:r>
            <a:r>
              <a:rPr kumimoji="1" lang="zh-CN" altLang="en-US" sz="2000" dirty="0">
                <a:solidFill>
                  <a:srgbClr val="2958A0"/>
                </a:solidFill>
              </a:rPr>
              <a:t> </a:t>
            </a:r>
            <a:r>
              <a:rPr kumimoji="1" lang="en-US" altLang="zh-CN" sz="2000" dirty="0">
                <a:solidFill>
                  <a:srgbClr val="2958A0"/>
                </a:solidFill>
              </a:rPr>
              <a:t>DALL·E</a:t>
            </a:r>
            <a:endParaRPr kumimoji="1" lang="zh-CN" altLang="en-US" sz="2000" dirty="0">
              <a:solidFill>
                <a:srgbClr val="2958A0"/>
              </a:solidFill>
            </a:endParaRPr>
          </a:p>
        </p:txBody>
      </p:sp>
    </p:spTree>
    <p:extLst>
      <p:ext uri="{BB962C8B-B14F-4D97-AF65-F5344CB8AC3E}">
        <p14:creationId xmlns:p14="http://schemas.microsoft.com/office/powerpoint/2010/main" val="2819359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31F748-9E39-0748-9752-81A261E16D6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368" y="540961"/>
            <a:ext cx="11389262" cy="6058454"/>
          </a:xfrm>
          <a:prstGeom prst="rect">
            <a:avLst/>
          </a:prstGeom>
        </p:spPr>
      </p:pic>
      <p:sp>
        <p:nvSpPr>
          <p:cNvPr id="4" name="文本框 3">
            <a:extLst>
              <a:ext uri="{FF2B5EF4-FFF2-40B4-BE49-F238E27FC236}">
                <a16:creationId xmlns:a16="http://schemas.microsoft.com/office/drawing/2014/main" id="{44CE0E50-1A50-DD4F-AA95-463A1F00BD8F}"/>
              </a:ext>
            </a:extLst>
          </p:cNvPr>
          <p:cNvSpPr txBox="1"/>
          <p:nvPr/>
        </p:nvSpPr>
        <p:spPr>
          <a:xfrm>
            <a:off x="4066992" y="283402"/>
            <a:ext cx="4058015" cy="461665"/>
          </a:xfrm>
          <a:prstGeom prst="rect">
            <a:avLst/>
          </a:prstGeom>
          <a:noFill/>
        </p:spPr>
        <p:txBody>
          <a:bodyPr wrap="square" rtlCol="0">
            <a:spAutoFit/>
          </a:bodyPr>
          <a:lstStyle/>
          <a:p>
            <a:pPr algn="ctr"/>
            <a:r>
              <a:rPr kumimoji="1" lang="en-US" altLang="zh-CN" sz="2400" dirty="0">
                <a:latin typeface="Times New Roman" panose="02020603050405020304" pitchFamily="18" charset="0"/>
                <a:cs typeface="Times New Roman" panose="02020603050405020304" pitchFamily="18" charset="0"/>
              </a:rPr>
              <a:t>An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overview</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DALL-E</a:t>
            </a:r>
            <a:endParaRPr kumimoji="1"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5FC10C0-1E85-CA4B-84D4-335423020FE4}"/>
                  </a:ext>
                </a:extLst>
              </p:cNvPr>
              <p:cNvSpPr txBox="1"/>
              <p:nvPr/>
            </p:nvSpPr>
            <p:spPr>
              <a:xfrm>
                <a:off x="1708129" y="2028763"/>
                <a:ext cx="1625766" cy="369332"/>
              </a:xfrm>
              <a:prstGeom prst="rect">
                <a:avLst/>
              </a:prstGeom>
              <a:noFill/>
            </p:spPr>
            <p:txBody>
              <a:bodyPr wrap="none" rtlCol="0">
                <a:spAutoFit/>
              </a:bodyPr>
              <a:lstStyle/>
              <a:p>
                <a14:m>
                  <m:oMath xmlns:m="http://schemas.openxmlformats.org/officeDocument/2006/math">
                    <m:r>
                      <a:rPr kumimoji="1" lang="en-US" altLang="zh-CN" b="0" i="1" smtClean="0">
                        <a:solidFill>
                          <a:srgbClr val="C00000"/>
                        </a:solidFill>
                        <a:latin typeface="Cambria Math" panose="02040503050406030204" pitchFamily="18" charset="0"/>
                      </a:rPr>
                      <m:t>32</m:t>
                    </m:r>
                    <m:r>
                      <a:rPr kumimoji="1" lang="en-US" altLang="zh-CN" b="0" i="1" smtClean="0">
                        <a:solidFill>
                          <a:srgbClr val="C00000"/>
                        </a:solidFill>
                        <a:latin typeface="Cambria Math" panose="02040503050406030204" pitchFamily="18" charset="0"/>
                        <a:ea typeface="Cambria Math" panose="02040503050406030204" pitchFamily="18" charset="0"/>
                      </a:rPr>
                      <m:t>×32</m:t>
                    </m:r>
                  </m:oMath>
                </a14:m>
                <a:r>
                  <a:rPr kumimoji="1" lang="zh-CN" altLang="en-US" dirty="0">
                    <a:solidFill>
                      <a:srgbClr val="C00000"/>
                    </a:solidFill>
                    <a:latin typeface="Times New Roman" panose="02020603050405020304" pitchFamily="18" charset="0"/>
                    <a:cs typeface="Times New Roman" panose="02020603050405020304" pitchFamily="18" charset="0"/>
                  </a:rPr>
                  <a:t> </a:t>
                </a:r>
                <a:r>
                  <a:rPr kumimoji="1" lang="en-US" altLang="zh-CN" dirty="0">
                    <a:solidFill>
                      <a:srgbClr val="C00000"/>
                    </a:solidFill>
                    <a:latin typeface="Times New Roman" panose="02020603050405020304" pitchFamily="18" charset="0"/>
                    <a:cs typeface="Times New Roman" panose="02020603050405020304" pitchFamily="18" charset="0"/>
                  </a:rPr>
                  <a:t>Patches</a:t>
                </a:r>
                <a:endParaRPr kumimoji="1" lang="zh-CN" altLang="en-US"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95FC10C0-1E85-CA4B-84D4-335423020FE4}"/>
                  </a:ext>
                </a:extLst>
              </p:cNvPr>
              <p:cNvSpPr txBox="1">
                <a:spLocks noRot="1" noChangeAspect="1" noMove="1" noResize="1" noEditPoints="1" noAdjustHandles="1" noChangeArrowheads="1" noChangeShapeType="1" noTextEdit="1"/>
              </p:cNvSpPr>
              <p:nvPr/>
            </p:nvSpPr>
            <p:spPr>
              <a:xfrm>
                <a:off x="1708129" y="2028763"/>
                <a:ext cx="1625766" cy="369332"/>
              </a:xfrm>
              <a:prstGeom prst="rect">
                <a:avLst/>
              </a:prstGeom>
              <a:blipFill>
                <a:blip r:embed="rId4"/>
                <a:stretch>
                  <a:fillRect t="-6667" r="-2326" b="-23333"/>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232B3C80-724A-5B43-A311-45C4054CCD37}"/>
              </a:ext>
            </a:extLst>
          </p:cNvPr>
          <p:cNvSpPr/>
          <p:nvPr/>
        </p:nvSpPr>
        <p:spPr>
          <a:xfrm>
            <a:off x="0" y="6550223"/>
            <a:ext cx="7530000" cy="307777"/>
          </a:xfrm>
          <a:prstGeom prst="rect">
            <a:avLst/>
          </a:prstGeom>
        </p:spPr>
        <p:txBody>
          <a:bodyPr wrap="square">
            <a:spAutoFit/>
          </a:bodyPr>
          <a:lstStyle/>
          <a:p>
            <a:r>
              <a:rPr lang="en-US" altLang="zh-CN" sz="1400" dirty="0"/>
              <a:t>Ref</a:t>
            </a:r>
            <a:r>
              <a:rPr lang="zh-CN" altLang="en-US" sz="1400" dirty="0"/>
              <a:t> </a:t>
            </a:r>
            <a:r>
              <a:rPr lang="en-US" altLang="zh-CN" sz="1400" dirty="0"/>
              <a:t>~</a:t>
            </a:r>
            <a:r>
              <a:rPr lang="zh-CN" altLang="en-US" sz="1400" dirty="0"/>
              <a:t> https://www.zhihu.com/question/447757686/answer/1764970196</a:t>
            </a:r>
          </a:p>
        </p:txBody>
      </p:sp>
      <p:sp>
        <p:nvSpPr>
          <p:cNvPr id="7" name="文本框 6">
            <a:extLst>
              <a:ext uri="{FF2B5EF4-FFF2-40B4-BE49-F238E27FC236}">
                <a16:creationId xmlns:a16="http://schemas.microsoft.com/office/drawing/2014/main" id="{1EA70E67-28B4-DB45-9BA5-1BF9FBBF63DC}"/>
              </a:ext>
            </a:extLst>
          </p:cNvPr>
          <p:cNvSpPr txBox="1"/>
          <p:nvPr/>
        </p:nvSpPr>
        <p:spPr>
          <a:xfrm>
            <a:off x="6286285" y="689694"/>
            <a:ext cx="3243196" cy="369332"/>
          </a:xfrm>
          <a:prstGeom prst="rect">
            <a:avLst/>
          </a:prstGeom>
          <a:noFill/>
        </p:spPr>
        <p:txBody>
          <a:bodyPr wrap="none" rtlCol="0">
            <a:spAutoFit/>
          </a:bodyPr>
          <a:lstStyle/>
          <a:p>
            <a:r>
              <a:rPr kumimoji="1" lang="en-US" altLang="zh-CN" b="1" dirty="0">
                <a:solidFill>
                  <a:srgbClr val="C00000"/>
                </a:solidFill>
                <a:latin typeface="Times New Roman" panose="02020603050405020304" pitchFamily="18" charset="0"/>
                <a:cs typeface="Times New Roman" panose="02020603050405020304" pitchFamily="18" charset="0"/>
              </a:rPr>
              <a:t>1024 tokens, each token 8192-d</a:t>
            </a:r>
            <a:endParaRPr kumimoji="1" lang="zh-CN" altLang="en-US" b="1" dirty="0">
              <a:solidFill>
                <a:srgbClr val="C00000"/>
              </a:solidFill>
              <a:latin typeface="Times New Roman" panose="02020603050405020304" pitchFamily="18" charset="0"/>
              <a:cs typeface="Times New Roman" panose="02020603050405020304" pitchFamily="18" charset="0"/>
            </a:endParaRPr>
          </a:p>
        </p:txBody>
      </p:sp>
      <p:cxnSp>
        <p:nvCxnSpPr>
          <p:cNvPr id="9" name="直线连接符 8">
            <a:extLst>
              <a:ext uri="{FF2B5EF4-FFF2-40B4-BE49-F238E27FC236}">
                <a16:creationId xmlns:a16="http://schemas.microsoft.com/office/drawing/2014/main" id="{AEF61753-EC24-7648-8D34-909A970D0073}"/>
              </a:ext>
            </a:extLst>
          </p:cNvPr>
          <p:cNvCxnSpPr>
            <a:cxnSpLocks/>
          </p:cNvCxnSpPr>
          <p:nvPr/>
        </p:nvCxnSpPr>
        <p:spPr>
          <a:xfrm flipV="1">
            <a:off x="4892910" y="1030706"/>
            <a:ext cx="1790803" cy="68833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圆角矩形 13">
            <a:extLst>
              <a:ext uri="{FF2B5EF4-FFF2-40B4-BE49-F238E27FC236}">
                <a16:creationId xmlns:a16="http://schemas.microsoft.com/office/drawing/2014/main" id="{A9FE6661-89C0-254C-AF07-E6CE6D6C510A}"/>
              </a:ext>
            </a:extLst>
          </p:cNvPr>
          <p:cNvSpPr/>
          <p:nvPr/>
        </p:nvSpPr>
        <p:spPr>
          <a:xfrm>
            <a:off x="7007252" y="1091486"/>
            <a:ext cx="5044458" cy="2028763"/>
          </a:xfrm>
          <a:prstGeom prst="roundRect">
            <a:avLst>
              <a:gd name="adj" fmla="val 7500"/>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200" b="1" dirty="0">
                <a:solidFill>
                  <a:schemeClr val="tx1"/>
                </a:solidFill>
                <a:latin typeface="Times New Roman" panose="02020603050405020304" pitchFamily="18" charset="0"/>
                <a:cs typeface="Times New Roman" panose="02020603050405020304" pitchFamily="18" charset="0"/>
              </a:rPr>
              <a:t>Stage</a:t>
            </a:r>
            <a:r>
              <a:rPr kumimoji="1" lang="zh-CN" altLang="en-US" sz="2200" b="1" dirty="0">
                <a:solidFill>
                  <a:schemeClr val="tx1"/>
                </a:solidFill>
                <a:latin typeface="Times New Roman" panose="02020603050405020304" pitchFamily="18" charset="0"/>
                <a:cs typeface="Times New Roman" panose="02020603050405020304" pitchFamily="18" charset="0"/>
              </a:rPr>
              <a:t> </a:t>
            </a:r>
            <a:r>
              <a:rPr kumimoji="1" lang="en-US" altLang="zh-CN" sz="2200" b="1" dirty="0">
                <a:solidFill>
                  <a:schemeClr val="tx1"/>
                </a:solidFill>
                <a:latin typeface="Times New Roman" panose="02020603050405020304" pitchFamily="18" charset="0"/>
                <a:cs typeface="Times New Roman" panose="02020603050405020304" pitchFamily="18" charset="0"/>
              </a:rPr>
              <a:t>1.</a:t>
            </a:r>
            <a:r>
              <a:rPr kumimoji="1" lang="zh-CN" altLang="en-US" sz="2200" b="1"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Train</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a</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discrete</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variational</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auto-encoder</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a:t>
            </a:r>
            <a:r>
              <a:rPr kumimoji="1" lang="en-US" altLang="zh-CN" sz="2200" dirty="0" err="1">
                <a:solidFill>
                  <a:schemeClr val="tx1"/>
                </a:solidFill>
                <a:latin typeface="Times New Roman" panose="02020603050405020304" pitchFamily="18" charset="0"/>
                <a:cs typeface="Times New Roman" panose="02020603050405020304" pitchFamily="18" charset="0"/>
              </a:rPr>
              <a:t>dVAE</a:t>
            </a:r>
            <a:r>
              <a:rPr kumimoji="1" lang="en-US" altLang="zh-CN" sz="2200" dirty="0">
                <a:solidFill>
                  <a:schemeClr val="tx1"/>
                </a:solidFill>
                <a:latin typeface="Times New Roman" panose="02020603050405020304" pitchFamily="18" charset="0"/>
                <a:cs typeface="Times New Roman" panose="02020603050405020304" pitchFamily="18" charset="0"/>
              </a:rPr>
              <a:t>)</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to</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compress</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image.</a:t>
            </a:r>
            <a:r>
              <a:rPr kumimoji="1" lang="zh-CN" altLang="en-US" sz="2200" dirty="0">
                <a:solidFill>
                  <a:schemeClr val="tx1"/>
                </a:solidFill>
                <a:latin typeface="Times New Roman" panose="02020603050405020304" pitchFamily="18" charset="0"/>
                <a:cs typeface="Times New Roman" panose="02020603050405020304" pitchFamily="18" charset="0"/>
              </a:rPr>
              <a:t> </a:t>
            </a:r>
            <a:endParaRPr kumimoji="1" lang="en-US" altLang="zh-CN" sz="2200" dirty="0">
              <a:solidFill>
                <a:schemeClr val="tx1"/>
              </a:solidFill>
              <a:latin typeface="Times New Roman" panose="02020603050405020304" pitchFamily="18" charset="0"/>
              <a:cs typeface="Times New Roman" panose="02020603050405020304" pitchFamily="18" charset="0"/>
            </a:endParaRPr>
          </a:p>
          <a:p>
            <a:r>
              <a:rPr kumimoji="1" lang="en-US" altLang="zh-CN" sz="2200" b="1" dirty="0">
                <a:solidFill>
                  <a:schemeClr val="tx1"/>
                </a:solidFill>
                <a:latin typeface="Times New Roman" panose="02020603050405020304" pitchFamily="18" charset="0"/>
                <a:cs typeface="Times New Roman" panose="02020603050405020304" pitchFamily="18" charset="0"/>
              </a:rPr>
              <a:t>Stage</a:t>
            </a:r>
            <a:r>
              <a:rPr kumimoji="1" lang="zh-CN" altLang="en-US" sz="2200" b="1" dirty="0">
                <a:solidFill>
                  <a:schemeClr val="tx1"/>
                </a:solidFill>
                <a:latin typeface="Times New Roman" panose="02020603050405020304" pitchFamily="18" charset="0"/>
                <a:cs typeface="Times New Roman" panose="02020603050405020304" pitchFamily="18" charset="0"/>
              </a:rPr>
              <a:t> </a:t>
            </a:r>
            <a:r>
              <a:rPr kumimoji="1" lang="en-US" altLang="zh-CN" sz="2200" b="1" dirty="0">
                <a:solidFill>
                  <a:schemeClr val="tx1"/>
                </a:solidFill>
                <a:latin typeface="Times New Roman" panose="02020603050405020304" pitchFamily="18" charset="0"/>
                <a:cs typeface="Times New Roman" panose="02020603050405020304" pitchFamily="18" charset="0"/>
              </a:rPr>
              <a:t>2.</a:t>
            </a:r>
            <a:r>
              <a:rPr kumimoji="1" lang="zh-CN" altLang="en-US" sz="2200" b="1"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Concatenate</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up</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the</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BPE-encoded</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text</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tokens</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and</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image</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tokens</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as</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a</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single</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stream</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of</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data,</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which</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are</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used</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to</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train</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a</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autoregressively</a:t>
            </a:r>
            <a:r>
              <a:rPr kumimoji="1" lang="zh-CN" altLang="en-US" sz="2200" dirty="0">
                <a:solidFill>
                  <a:schemeClr val="tx1"/>
                </a:solidFill>
                <a:latin typeface="Times New Roman" panose="02020603050405020304" pitchFamily="18" charset="0"/>
                <a:cs typeface="Times New Roman" panose="02020603050405020304" pitchFamily="18" charset="0"/>
              </a:rPr>
              <a:t> </a:t>
            </a:r>
            <a:r>
              <a:rPr kumimoji="1" lang="en-US" altLang="zh-CN" sz="2200" dirty="0">
                <a:solidFill>
                  <a:schemeClr val="tx1"/>
                </a:solidFill>
                <a:latin typeface="Times New Roman" panose="02020603050405020304" pitchFamily="18" charset="0"/>
                <a:cs typeface="Times New Roman" panose="02020603050405020304" pitchFamily="18" charset="0"/>
              </a:rPr>
              <a:t>transformer.</a:t>
            </a:r>
          </a:p>
        </p:txBody>
      </p:sp>
      <p:sp>
        <p:nvSpPr>
          <p:cNvPr id="12" name="文本占位符 1">
            <a:extLst>
              <a:ext uri="{FF2B5EF4-FFF2-40B4-BE49-F238E27FC236}">
                <a16:creationId xmlns:a16="http://schemas.microsoft.com/office/drawing/2014/main" id="{87FAD942-67E3-4DFD-A664-871C45162A79}"/>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spTree>
    <p:extLst>
      <p:ext uri="{BB962C8B-B14F-4D97-AF65-F5344CB8AC3E}">
        <p14:creationId xmlns:p14="http://schemas.microsoft.com/office/powerpoint/2010/main" val="3634085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31F748-9E39-0748-9752-81A261E16D6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368" y="540961"/>
            <a:ext cx="11389262" cy="6058454"/>
          </a:xfrm>
          <a:prstGeom prst="rect">
            <a:avLst/>
          </a:prstGeom>
        </p:spPr>
      </p:pic>
      <p:sp>
        <p:nvSpPr>
          <p:cNvPr id="4" name="文本框 3">
            <a:extLst>
              <a:ext uri="{FF2B5EF4-FFF2-40B4-BE49-F238E27FC236}">
                <a16:creationId xmlns:a16="http://schemas.microsoft.com/office/drawing/2014/main" id="{44CE0E50-1A50-DD4F-AA95-463A1F00BD8F}"/>
              </a:ext>
            </a:extLst>
          </p:cNvPr>
          <p:cNvSpPr txBox="1"/>
          <p:nvPr/>
        </p:nvSpPr>
        <p:spPr>
          <a:xfrm>
            <a:off x="4066992" y="283402"/>
            <a:ext cx="4058015" cy="461665"/>
          </a:xfrm>
          <a:prstGeom prst="rect">
            <a:avLst/>
          </a:prstGeom>
          <a:noFill/>
        </p:spPr>
        <p:txBody>
          <a:bodyPr wrap="square" rtlCol="0">
            <a:spAutoFit/>
          </a:bodyPr>
          <a:lstStyle/>
          <a:p>
            <a:pPr algn="ctr"/>
            <a:r>
              <a:rPr kumimoji="1" lang="en-US" altLang="zh-CN" sz="2400" dirty="0">
                <a:latin typeface="Times New Roman" panose="02020603050405020304" pitchFamily="18" charset="0"/>
                <a:cs typeface="Times New Roman" panose="02020603050405020304" pitchFamily="18" charset="0"/>
              </a:rPr>
              <a:t>An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overview</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DALL-E</a:t>
            </a:r>
            <a:endParaRPr kumimoji="1"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5FC10C0-1E85-CA4B-84D4-335423020FE4}"/>
                  </a:ext>
                </a:extLst>
              </p:cNvPr>
              <p:cNvSpPr txBox="1"/>
              <p:nvPr/>
            </p:nvSpPr>
            <p:spPr>
              <a:xfrm>
                <a:off x="1708129" y="2028763"/>
                <a:ext cx="1625766" cy="369332"/>
              </a:xfrm>
              <a:prstGeom prst="rect">
                <a:avLst/>
              </a:prstGeom>
              <a:noFill/>
            </p:spPr>
            <p:txBody>
              <a:bodyPr wrap="none" rtlCol="0">
                <a:spAutoFit/>
              </a:bodyPr>
              <a:lstStyle/>
              <a:p>
                <a14:m>
                  <m:oMath xmlns:m="http://schemas.openxmlformats.org/officeDocument/2006/math">
                    <m:r>
                      <a:rPr kumimoji="1" lang="en-US" altLang="zh-CN" b="0" i="1" smtClean="0">
                        <a:solidFill>
                          <a:srgbClr val="C00000"/>
                        </a:solidFill>
                        <a:latin typeface="Cambria Math" panose="02040503050406030204" pitchFamily="18" charset="0"/>
                      </a:rPr>
                      <m:t>32</m:t>
                    </m:r>
                    <m:r>
                      <a:rPr kumimoji="1" lang="en-US" altLang="zh-CN" b="0" i="1" smtClean="0">
                        <a:solidFill>
                          <a:srgbClr val="C00000"/>
                        </a:solidFill>
                        <a:latin typeface="Cambria Math" panose="02040503050406030204" pitchFamily="18" charset="0"/>
                        <a:ea typeface="Cambria Math" panose="02040503050406030204" pitchFamily="18" charset="0"/>
                      </a:rPr>
                      <m:t>×32</m:t>
                    </m:r>
                  </m:oMath>
                </a14:m>
                <a:r>
                  <a:rPr kumimoji="1" lang="zh-CN" altLang="en-US" dirty="0">
                    <a:solidFill>
                      <a:srgbClr val="C00000"/>
                    </a:solidFill>
                    <a:latin typeface="Times New Roman" panose="02020603050405020304" pitchFamily="18" charset="0"/>
                    <a:cs typeface="Times New Roman" panose="02020603050405020304" pitchFamily="18" charset="0"/>
                  </a:rPr>
                  <a:t> </a:t>
                </a:r>
                <a:r>
                  <a:rPr kumimoji="1" lang="en-US" altLang="zh-CN" dirty="0">
                    <a:solidFill>
                      <a:srgbClr val="C00000"/>
                    </a:solidFill>
                    <a:latin typeface="Times New Roman" panose="02020603050405020304" pitchFamily="18" charset="0"/>
                    <a:cs typeface="Times New Roman" panose="02020603050405020304" pitchFamily="18" charset="0"/>
                  </a:rPr>
                  <a:t>Patches</a:t>
                </a:r>
                <a:endParaRPr kumimoji="1" lang="zh-CN" altLang="en-US"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95FC10C0-1E85-CA4B-84D4-335423020FE4}"/>
                  </a:ext>
                </a:extLst>
              </p:cNvPr>
              <p:cNvSpPr txBox="1">
                <a:spLocks noRot="1" noChangeAspect="1" noMove="1" noResize="1" noEditPoints="1" noAdjustHandles="1" noChangeArrowheads="1" noChangeShapeType="1" noTextEdit="1"/>
              </p:cNvSpPr>
              <p:nvPr/>
            </p:nvSpPr>
            <p:spPr>
              <a:xfrm>
                <a:off x="1708129" y="2028763"/>
                <a:ext cx="1625766" cy="369332"/>
              </a:xfrm>
              <a:prstGeom prst="rect">
                <a:avLst/>
              </a:prstGeom>
              <a:blipFill>
                <a:blip r:embed="rId4"/>
                <a:stretch>
                  <a:fillRect t="-6667" r="-2326" b="-23333"/>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232B3C80-724A-5B43-A311-45C4054CCD37}"/>
              </a:ext>
            </a:extLst>
          </p:cNvPr>
          <p:cNvSpPr/>
          <p:nvPr/>
        </p:nvSpPr>
        <p:spPr>
          <a:xfrm>
            <a:off x="0" y="6550223"/>
            <a:ext cx="7530000" cy="307777"/>
          </a:xfrm>
          <a:prstGeom prst="rect">
            <a:avLst/>
          </a:prstGeom>
        </p:spPr>
        <p:txBody>
          <a:bodyPr wrap="square">
            <a:spAutoFit/>
          </a:bodyPr>
          <a:lstStyle/>
          <a:p>
            <a:r>
              <a:rPr lang="en-US" altLang="zh-CN" sz="1400" dirty="0"/>
              <a:t>Ref</a:t>
            </a:r>
            <a:r>
              <a:rPr lang="zh-CN" altLang="en-US" sz="1400" dirty="0"/>
              <a:t> </a:t>
            </a:r>
            <a:r>
              <a:rPr lang="en-US" altLang="zh-CN" sz="1400" dirty="0"/>
              <a:t>~</a:t>
            </a:r>
            <a:r>
              <a:rPr lang="zh-CN" altLang="en-US" sz="1400" dirty="0"/>
              <a:t> https://www.zhihu.com/question/447757686/answer/1764970196</a:t>
            </a:r>
          </a:p>
        </p:txBody>
      </p:sp>
      <p:sp>
        <p:nvSpPr>
          <p:cNvPr id="7" name="文本框 6">
            <a:extLst>
              <a:ext uri="{FF2B5EF4-FFF2-40B4-BE49-F238E27FC236}">
                <a16:creationId xmlns:a16="http://schemas.microsoft.com/office/drawing/2014/main" id="{1EA70E67-28B4-DB45-9BA5-1BF9FBBF63DC}"/>
              </a:ext>
            </a:extLst>
          </p:cNvPr>
          <p:cNvSpPr txBox="1"/>
          <p:nvPr/>
        </p:nvSpPr>
        <p:spPr>
          <a:xfrm>
            <a:off x="6286285" y="689694"/>
            <a:ext cx="3243196" cy="369332"/>
          </a:xfrm>
          <a:prstGeom prst="rect">
            <a:avLst/>
          </a:prstGeom>
          <a:noFill/>
        </p:spPr>
        <p:txBody>
          <a:bodyPr wrap="none" rtlCol="0">
            <a:spAutoFit/>
          </a:bodyPr>
          <a:lstStyle/>
          <a:p>
            <a:r>
              <a:rPr kumimoji="1" lang="en-US" altLang="zh-CN" b="1" dirty="0">
                <a:solidFill>
                  <a:srgbClr val="C00000"/>
                </a:solidFill>
                <a:latin typeface="Times New Roman" panose="02020603050405020304" pitchFamily="18" charset="0"/>
                <a:cs typeface="Times New Roman" panose="02020603050405020304" pitchFamily="18" charset="0"/>
              </a:rPr>
              <a:t>1024 tokens, each token 8192-d</a:t>
            </a:r>
            <a:endParaRPr kumimoji="1" lang="zh-CN" altLang="en-US" b="1" dirty="0">
              <a:solidFill>
                <a:srgbClr val="C00000"/>
              </a:solidFill>
              <a:latin typeface="Times New Roman" panose="02020603050405020304" pitchFamily="18" charset="0"/>
              <a:cs typeface="Times New Roman" panose="02020603050405020304" pitchFamily="18" charset="0"/>
            </a:endParaRPr>
          </a:p>
        </p:txBody>
      </p:sp>
      <p:cxnSp>
        <p:nvCxnSpPr>
          <p:cNvPr id="9" name="直线连接符 8">
            <a:extLst>
              <a:ext uri="{FF2B5EF4-FFF2-40B4-BE49-F238E27FC236}">
                <a16:creationId xmlns:a16="http://schemas.microsoft.com/office/drawing/2014/main" id="{AEF61753-EC24-7648-8D34-909A970D0073}"/>
              </a:ext>
            </a:extLst>
          </p:cNvPr>
          <p:cNvCxnSpPr>
            <a:cxnSpLocks/>
          </p:cNvCxnSpPr>
          <p:nvPr/>
        </p:nvCxnSpPr>
        <p:spPr>
          <a:xfrm flipV="1">
            <a:off x="4892910" y="1030706"/>
            <a:ext cx="1790803" cy="68833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C6BC054-2E8C-194C-A6D0-0615293D67EE}"/>
                  </a:ext>
                </a:extLst>
              </p:cNvPr>
              <p:cNvSpPr txBox="1"/>
              <p:nvPr/>
            </p:nvSpPr>
            <p:spPr>
              <a:xfrm>
                <a:off x="6907040" y="1578062"/>
                <a:ext cx="5064335" cy="896784"/>
              </a:xfrm>
              <a:prstGeom prst="rect">
                <a:avLst/>
              </a:prstGeom>
              <a:noFill/>
            </p:spPr>
            <p:txBody>
              <a:bodyPr wrap="none" rtlCol="0">
                <a:spAutoFit/>
              </a:bodyPr>
              <a:lstStyle/>
              <a:p>
                <a:r>
                  <a:rPr kumimoji="1" lang="zh-CN" altLang="en-US" sz="2400" b="0" dirty="0"/>
                  <a:t> </a:t>
                </a:r>
                <a14:m>
                  <m:oMath xmlns:m="http://schemas.openxmlformats.org/officeDocument/2006/math">
                    <m:func>
                      <m:funcPr>
                        <m:ctrlPr>
                          <a:rPr kumimoji="1" lang="zh-CN" altLang="en-US" sz="2400" b="0" i="1" smtClean="0">
                            <a:latin typeface="Cambria Math" panose="02040503050406030204" pitchFamily="18" charset="0"/>
                          </a:rPr>
                        </m:ctrlPr>
                      </m:funcPr>
                      <m:fName>
                        <m:r>
                          <m:rPr>
                            <m:sty m:val="p"/>
                          </m:rPr>
                          <a:rPr kumimoji="1" lang="en-US" altLang="zh-CN" sz="2400" b="0" i="0" smtClean="0">
                            <a:latin typeface="Cambria Math" panose="02040503050406030204" pitchFamily="18" charset="0"/>
                          </a:rPr>
                          <m:t>ln</m:t>
                        </m:r>
                      </m:fNa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𝑝</m:t>
                            </m:r>
                          </m:e>
                          <m:sub>
                            <m:r>
                              <a:rPr kumimoji="1" lang="en-US" altLang="zh-CN" sz="2400" i="1">
                                <a:latin typeface="Cambria Math" panose="02040503050406030204" pitchFamily="18" charset="0"/>
                                <a:ea typeface="Cambria Math" panose="02040503050406030204" pitchFamily="18" charset="0"/>
                              </a:rPr>
                              <m:t>𝜃</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𝜓</m:t>
                            </m:r>
                          </m:sub>
                        </m:sSub>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e>
                    </m:func>
                    <m:r>
                      <a:rPr kumimoji="1" lang="zh-CN" altLang="en-US" sz="2400" b="0" i="1" smtClean="0">
                        <a:latin typeface="Cambria Math" panose="02040503050406030204" pitchFamily="18" charset="0"/>
                      </a:rPr>
                      <m:t>≥</m:t>
                    </m:r>
                    <m:r>
                      <a:rPr kumimoji="1" lang="zh-CN" altLang="en-US" sz="2400" b="0" i="1" smtClean="0">
                        <a:latin typeface="Cambria Math" panose="02040503050406030204" pitchFamily="18" charset="0"/>
                      </a:rPr>
                      <m:t>𝔼</m:t>
                    </m:r>
                    <m:r>
                      <a:rPr kumimoji="1" lang="en-US" altLang="zh-CN" sz="2400" b="0" i="1" smtClean="0">
                        <a:latin typeface="Cambria Math" panose="02040503050406030204" pitchFamily="18" charset="0"/>
                      </a:rPr>
                      <m:t>(</m:t>
                    </m:r>
                    <m:func>
                      <m:funcPr>
                        <m:ctrlPr>
                          <a:rPr kumimoji="1" lang="zh-CN" altLang="en-US" sz="2400" b="0" i="1" smtClean="0">
                            <a:latin typeface="Cambria Math" panose="02040503050406030204" pitchFamily="18" charset="0"/>
                          </a:rPr>
                        </m:ctrlPr>
                      </m:funcPr>
                      <m:fName>
                        <m:r>
                          <m:rPr>
                            <m:sty m:val="p"/>
                          </m:rPr>
                          <a:rPr kumimoji="1" lang="en-US" altLang="zh-CN" sz="2400" b="0" i="0" smtClean="0">
                            <a:latin typeface="Cambria Math" panose="02040503050406030204" pitchFamily="18" charset="0"/>
                          </a:rPr>
                          <m:t>ln</m:t>
                        </m:r>
                      </m:fName>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𝑝</m:t>
                            </m:r>
                          </m:e>
                          <m:sub>
                            <m:r>
                              <a:rPr kumimoji="1" lang="en-US" altLang="zh-CN" sz="2400" b="0" i="1" smtClean="0">
                                <a:latin typeface="Cambria Math" panose="02040503050406030204" pitchFamily="18" charset="0"/>
                                <a:ea typeface="Cambria Math" panose="02040503050406030204" pitchFamily="18" charset="0"/>
                              </a:rPr>
                              <m:t>𝜃</m:t>
                            </m:r>
                          </m:sub>
                        </m:sSub>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𝑥</m:t>
                            </m:r>
                          </m:e>
                          <m:e>
                            <m:r>
                              <a:rPr kumimoji="1" lang="en-US" altLang="zh-CN" sz="2400" b="0" i="1" smtClean="0">
                                <a:latin typeface="Cambria Math" panose="02040503050406030204" pitchFamily="18" charset="0"/>
                              </a:rPr>
                              <m:t>𝑦</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𝑧</m:t>
                            </m:r>
                          </m:e>
                        </m:d>
                      </m:e>
                    </m:func>
                    <m:r>
                      <a:rPr kumimoji="1" lang="en-US" altLang="zh-CN" sz="2400" b="0" i="1" smtClean="0">
                        <a:latin typeface="Cambria Math" panose="02040503050406030204" pitchFamily="18" charset="0"/>
                      </a:rPr>
                      <m:t>−</m:t>
                    </m:r>
                  </m:oMath>
                </a14:m>
                <a:endParaRPr kumimoji="1" lang="en-US" altLang="zh-CN" sz="2400" b="0" i="1" dirty="0">
                  <a:latin typeface="Cambria Math" panose="02040503050406030204" pitchFamily="18" charset="0"/>
                </a:endParaRPr>
              </a:p>
              <a:p>
                <a:r>
                  <a:rPr kumimoji="1" lang="zh-CN" altLang="en-US" sz="2400" b="0" dirty="0">
                    <a:ea typeface="Cambria Math" panose="02040503050406030204" pitchFamily="18" charset="0"/>
                  </a:rPr>
                  <a:t>              </a:t>
                </a:r>
                <a14:m>
                  <m:oMath xmlns:m="http://schemas.openxmlformats.org/officeDocument/2006/math">
                    <m:r>
                      <a:rPr kumimoji="1" lang="en-US" altLang="zh-CN" sz="2400" b="0" i="1" smtClean="0">
                        <a:latin typeface="Cambria Math" panose="02040503050406030204" pitchFamily="18" charset="0"/>
                        <a:ea typeface="Cambria Math" panose="02040503050406030204" pitchFamily="18" charset="0"/>
                      </a:rPr>
                      <m:t>𝛽</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𝐷</m:t>
                        </m:r>
                      </m:e>
                      <m:sub>
                        <m:r>
                          <a:rPr kumimoji="1" lang="en-US" altLang="zh-CN" sz="2400" b="0" i="1" smtClean="0">
                            <a:latin typeface="Cambria Math" panose="02040503050406030204" pitchFamily="18" charset="0"/>
                            <a:ea typeface="Cambria Math" panose="02040503050406030204" pitchFamily="18" charset="0"/>
                          </a:rPr>
                          <m:t>𝐾𝐿</m:t>
                        </m:r>
                      </m:sub>
                    </m:sSub>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𝑞</m:t>
                        </m:r>
                      </m:e>
                      <m:sub>
                        <m:r>
                          <a:rPr kumimoji="1" lang="en-US" altLang="zh-CN" sz="2400" i="1">
                            <a:latin typeface="Cambria Math" panose="02040503050406030204" pitchFamily="18" charset="0"/>
                            <a:ea typeface="Cambria Math" panose="02040503050406030204" pitchFamily="18" charset="0"/>
                          </a:rPr>
                          <m:t>𝜙</m:t>
                        </m:r>
                      </m:sub>
                    </m:sSub>
                    <m:d>
                      <m:dPr>
                        <m:ctrlPr>
                          <a:rPr kumimoji="1" lang="en-US" altLang="zh-CN" sz="2400" b="0" i="1" smtClean="0">
                            <a:latin typeface="Cambria Math" panose="02040503050406030204" pitchFamily="18" charset="0"/>
                            <a:ea typeface="Cambria Math" panose="02040503050406030204" pitchFamily="18" charset="0"/>
                          </a:rPr>
                        </m:ctrlPr>
                      </m:dPr>
                      <m:e>
                        <m:r>
                          <m:rPr>
                            <m:sty m:val="p"/>
                          </m:rPr>
                          <a:rPr kumimoji="1" lang="en-US" altLang="zh-CN" sz="2400" b="0" i="0" smtClean="0">
                            <a:latin typeface="Cambria Math" panose="02040503050406030204" pitchFamily="18" charset="0"/>
                            <a:ea typeface="Cambria Math" panose="02040503050406030204" pitchFamily="18" charset="0"/>
                          </a:rPr>
                          <m:t>y</m:t>
                        </m:r>
                        <m:r>
                          <a:rPr kumimoji="1" lang="en-US" altLang="zh-CN" sz="2400" b="0" i="0" smtClean="0">
                            <a:latin typeface="Cambria Math" panose="02040503050406030204" pitchFamily="18" charset="0"/>
                            <a:ea typeface="Cambria Math" panose="02040503050406030204" pitchFamily="18" charset="0"/>
                          </a:rPr>
                          <m:t>,</m:t>
                        </m:r>
                        <m:r>
                          <m:rPr>
                            <m:sty m:val="p"/>
                          </m:rPr>
                          <a:rPr kumimoji="1" lang="en-US" altLang="zh-CN" sz="2400" b="0" i="0" smtClean="0">
                            <a:latin typeface="Cambria Math" panose="02040503050406030204" pitchFamily="18" charset="0"/>
                            <a:ea typeface="Cambria Math" panose="02040503050406030204" pitchFamily="18" charset="0"/>
                          </a:rPr>
                          <m:t>z</m:t>
                        </m:r>
                      </m:e>
                      <m:e>
                        <m:r>
                          <m:rPr>
                            <m:sty m:val="p"/>
                          </m:rPr>
                          <a:rPr kumimoji="1" lang="en-US" altLang="zh-CN" sz="2400" b="0" i="0" smtClean="0">
                            <a:latin typeface="Cambria Math" panose="02040503050406030204" pitchFamily="18" charset="0"/>
                            <a:ea typeface="Cambria Math" panose="02040503050406030204" pitchFamily="18" charset="0"/>
                          </a:rPr>
                          <m:t>x</m:t>
                        </m:r>
                      </m:e>
                    </m:d>
                    <m:r>
                      <a:rPr kumimoji="1" lang="en-US" altLang="zh-CN" sz="2400" b="0" i="0" smtClean="0">
                        <a:latin typeface="Cambria Math" panose="02040503050406030204" pitchFamily="18" charset="0"/>
                        <a:ea typeface="Cambria Math" panose="02040503050406030204" pitchFamily="18" charset="0"/>
                      </a:rPr>
                      <m:t>,</m:t>
                    </m:r>
                    <m:r>
                      <a:rPr kumimoji="1" lang="zh-CN" altLang="en-US" sz="2400" b="0" i="0" smtClean="0">
                        <a:latin typeface="Cambria Math" panose="02040503050406030204" pitchFamily="18" charset="0"/>
                        <a:ea typeface="Cambria Math" panose="02040503050406030204" pitchFamily="18" charset="0"/>
                      </a:rPr>
                      <m:t> </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𝑝</m:t>
                        </m:r>
                      </m:e>
                      <m:sub>
                        <m:r>
                          <a:rPr kumimoji="1" lang="en-US" altLang="zh-CN" sz="2400" b="0" i="1" smtClean="0">
                            <a:latin typeface="Cambria Math" panose="02040503050406030204" pitchFamily="18" charset="0"/>
                            <a:ea typeface="Cambria Math" panose="02040503050406030204" pitchFamily="18" charset="0"/>
                          </a:rPr>
                          <m:t>𝜓</m:t>
                        </m:r>
                      </m:sub>
                    </m:sSub>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𝑧</m:t>
                    </m:r>
                    <m:r>
                      <a:rPr kumimoji="1" lang="en-US" altLang="zh-CN" sz="2400" b="0" i="1" smtClean="0">
                        <a:latin typeface="Cambria Math" panose="02040503050406030204" pitchFamily="18" charset="0"/>
                        <a:ea typeface="Cambria Math" panose="02040503050406030204" pitchFamily="18" charset="0"/>
                      </a:rPr>
                      <m:t>)))</m:t>
                    </m:r>
                  </m:oMath>
                </a14:m>
                <a:endParaRPr kumimoji="1" lang="zh-CN" altLang="en-US" sz="2400" dirty="0"/>
              </a:p>
            </p:txBody>
          </p:sp>
        </mc:Choice>
        <mc:Fallback xmlns="">
          <p:sp>
            <p:nvSpPr>
              <p:cNvPr id="10" name="文本框 9">
                <a:extLst>
                  <a:ext uri="{FF2B5EF4-FFF2-40B4-BE49-F238E27FC236}">
                    <a16:creationId xmlns:a16="http://schemas.microsoft.com/office/drawing/2014/main" id="{CC6BC054-2E8C-194C-A6D0-0615293D67EE}"/>
                  </a:ext>
                </a:extLst>
              </p:cNvPr>
              <p:cNvSpPr txBox="1">
                <a:spLocks noRot="1" noChangeAspect="1" noMove="1" noResize="1" noEditPoints="1" noAdjustHandles="1" noChangeArrowheads="1" noChangeShapeType="1" noTextEdit="1"/>
              </p:cNvSpPr>
              <p:nvPr/>
            </p:nvSpPr>
            <p:spPr>
              <a:xfrm>
                <a:off x="6907040" y="1578062"/>
                <a:ext cx="5064335" cy="896784"/>
              </a:xfrm>
              <a:prstGeom prst="rect">
                <a:avLst/>
              </a:prstGeom>
              <a:blipFill>
                <a:blip r:embed="rId5"/>
                <a:stretch>
                  <a:fillRect b="-7042"/>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886B6F3D-D9F9-DE46-A773-2CFC4506C4E1}"/>
              </a:ext>
            </a:extLst>
          </p:cNvPr>
          <p:cNvSpPr txBox="1"/>
          <p:nvPr/>
        </p:nvSpPr>
        <p:spPr>
          <a:xfrm>
            <a:off x="6569658" y="1207759"/>
            <a:ext cx="4111254" cy="461665"/>
          </a:xfrm>
          <a:prstGeom prst="rect">
            <a:avLst/>
          </a:prstGeom>
          <a:noFill/>
        </p:spPr>
        <p:txBody>
          <a:bodyPr wrap="none" rtlCol="0">
            <a:spAutoFit/>
          </a:bodyPr>
          <a:lstStyle/>
          <a:p>
            <a:r>
              <a:rPr kumimoji="1" lang="en" altLang="zh-CN" sz="2400" b="1" dirty="0">
                <a:latin typeface="Times New Roman" panose="02020603050405020304" pitchFamily="18" charset="0"/>
                <a:cs typeface="Times New Roman" panose="02020603050405020304" pitchFamily="18" charset="0"/>
              </a:rPr>
              <a:t>﻿﻿evidence lower bound (ELB)</a:t>
            </a:r>
            <a:r>
              <a:rPr kumimoji="1" lang="en-US" altLang="zh-CN" sz="2400" b="1" dirty="0">
                <a:latin typeface="Times New Roman" panose="02020603050405020304" pitchFamily="18" charset="0"/>
                <a:cs typeface="Times New Roman" panose="02020603050405020304" pitchFamily="18" charset="0"/>
              </a:rPr>
              <a:t> :</a:t>
            </a:r>
            <a:endParaRPr kumimoji="1"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4BCF568E-B49B-F241-9D31-F1C04CDB3521}"/>
              </a:ext>
            </a:extLst>
          </p:cNvPr>
          <p:cNvSpPr txBox="1"/>
          <p:nvPr/>
        </p:nvSpPr>
        <p:spPr>
          <a:xfrm>
            <a:off x="8549441" y="2649879"/>
            <a:ext cx="1564089" cy="461665"/>
          </a:xfrm>
          <a:prstGeom prst="rect">
            <a:avLst/>
          </a:prstGeom>
          <a:noFill/>
        </p:spPr>
        <p:txBody>
          <a:bodyPr wrap="square" rtlCol="0">
            <a:spAutoFit/>
          </a:bodyPr>
          <a:lstStyle/>
          <a:p>
            <a:pPr algn="ctr"/>
            <a:r>
              <a:rPr kumimoji="1" lang="en-US" altLang="zh-CN" sz="2400" b="1" dirty="0">
                <a:solidFill>
                  <a:srgbClr val="7030A0"/>
                </a:solidFill>
                <a:latin typeface="Times New Roman" panose="02020603050405020304" pitchFamily="18" charset="0"/>
                <a:cs typeface="Times New Roman" panose="02020603050405020304" pitchFamily="18" charset="0"/>
              </a:rPr>
              <a:t>maximum</a:t>
            </a:r>
            <a:endParaRPr kumimoji="1" lang="zh-CN" altLang="en-US" sz="2400" b="1" dirty="0">
              <a:solidFill>
                <a:srgbClr val="7030A0"/>
              </a:solidFill>
              <a:latin typeface="Times New Roman" panose="02020603050405020304" pitchFamily="18" charset="0"/>
              <a:cs typeface="Times New Roman" panose="02020603050405020304" pitchFamily="18" charset="0"/>
            </a:endParaRPr>
          </a:p>
        </p:txBody>
      </p:sp>
      <p:sp>
        <p:nvSpPr>
          <p:cNvPr id="13" name="左大括号 12">
            <a:extLst>
              <a:ext uri="{FF2B5EF4-FFF2-40B4-BE49-F238E27FC236}">
                <a16:creationId xmlns:a16="http://schemas.microsoft.com/office/drawing/2014/main" id="{4151C711-2386-6440-8021-A22D00B792CD}"/>
              </a:ext>
            </a:extLst>
          </p:cNvPr>
          <p:cNvSpPr/>
          <p:nvPr/>
        </p:nvSpPr>
        <p:spPr>
          <a:xfrm rot="16200000">
            <a:off x="9230951" y="-90545"/>
            <a:ext cx="193186" cy="5287662"/>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B6AF7E2-40F0-FC4A-96D1-2E044B1CBA6C}"/>
                  </a:ext>
                </a:extLst>
              </p:cNvPr>
              <p:cNvSpPr/>
              <p:nvPr/>
            </p:nvSpPr>
            <p:spPr>
              <a:xfrm>
                <a:off x="1539122" y="1484758"/>
                <a:ext cx="3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smtClean="0">
                          <a:solidFill>
                            <a:srgbClr val="C00000"/>
                          </a:solidFill>
                          <a:latin typeface="Cambria Math" panose="02040503050406030204" pitchFamily="18" charset="0"/>
                        </a:rPr>
                        <m:t>𝒙</m:t>
                      </m:r>
                    </m:oMath>
                  </m:oMathPara>
                </a14:m>
                <a:endParaRPr lang="zh-CN" altLang="en-US" b="1" dirty="0">
                  <a:solidFill>
                    <a:srgbClr val="C00000"/>
                  </a:solidFill>
                </a:endParaRPr>
              </a:p>
            </p:txBody>
          </p:sp>
        </mc:Choice>
        <mc:Fallback xmlns="">
          <p:sp>
            <p:nvSpPr>
              <p:cNvPr id="8" name="矩形 7">
                <a:extLst>
                  <a:ext uri="{FF2B5EF4-FFF2-40B4-BE49-F238E27FC236}">
                    <a16:creationId xmlns:a16="http://schemas.microsoft.com/office/drawing/2014/main" id="{2B6AF7E2-40F0-FC4A-96D1-2E044B1CBA6C}"/>
                  </a:ext>
                </a:extLst>
              </p:cNvPr>
              <p:cNvSpPr>
                <a:spLocks noRot="1" noChangeAspect="1" noMove="1" noResize="1" noEditPoints="1" noAdjustHandles="1" noChangeArrowheads="1" noChangeShapeType="1" noTextEdit="1"/>
              </p:cNvSpPr>
              <p:nvPr/>
            </p:nvSpPr>
            <p:spPr>
              <a:xfrm>
                <a:off x="1539122" y="1484758"/>
                <a:ext cx="38401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6367F73E-3D7C-7F4A-A06B-5BF4973FCB1C}"/>
                  </a:ext>
                </a:extLst>
              </p:cNvPr>
              <p:cNvSpPr/>
              <p:nvPr/>
            </p:nvSpPr>
            <p:spPr>
              <a:xfrm>
                <a:off x="1539122" y="4275240"/>
                <a:ext cx="3914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smtClean="0">
                          <a:solidFill>
                            <a:srgbClr val="C00000"/>
                          </a:solidFill>
                          <a:latin typeface="Cambria Math" panose="02040503050406030204" pitchFamily="18" charset="0"/>
                        </a:rPr>
                        <m:t>𝒚</m:t>
                      </m:r>
                    </m:oMath>
                  </m:oMathPara>
                </a14:m>
                <a:endParaRPr lang="zh-CN" altLang="en-US" b="1" dirty="0">
                  <a:solidFill>
                    <a:srgbClr val="C00000"/>
                  </a:solidFill>
                </a:endParaRPr>
              </a:p>
            </p:txBody>
          </p:sp>
        </mc:Choice>
        <mc:Fallback xmlns="">
          <p:sp>
            <p:nvSpPr>
              <p:cNvPr id="16" name="矩形 15">
                <a:extLst>
                  <a:ext uri="{FF2B5EF4-FFF2-40B4-BE49-F238E27FC236}">
                    <a16:creationId xmlns:a16="http://schemas.microsoft.com/office/drawing/2014/main" id="{6367F73E-3D7C-7F4A-A06B-5BF4973FCB1C}"/>
                  </a:ext>
                </a:extLst>
              </p:cNvPr>
              <p:cNvSpPr>
                <a:spLocks noRot="1" noChangeAspect="1" noMove="1" noResize="1" noEditPoints="1" noAdjustHandles="1" noChangeArrowheads="1" noChangeShapeType="1" noTextEdit="1"/>
              </p:cNvSpPr>
              <p:nvPr/>
            </p:nvSpPr>
            <p:spPr>
              <a:xfrm>
                <a:off x="1539122" y="4275240"/>
                <a:ext cx="391453" cy="369332"/>
              </a:xfrm>
              <a:prstGeom prst="rect">
                <a:avLst/>
              </a:prstGeom>
              <a:blipFill>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57E1DA57-6DF0-AA48-A69E-90E1A7C44D56}"/>
                  </a:ext>
                </a:extLst>
              </p:cNvPr>
              <p:cNvSpPr/>
              <p:nvPr/>
            </p:nvSpPr>
            <p:spPr>
              <a:xfrm>
                <a:off x="4484692" y="1393396"/>
                <a:ext cx="3697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smtClean="0">
                          <a:solidFill>
                            <a:srgbClr val="C00000"/>
                          </a:solidFill>
                          <a:latin typeface="Cambria Math" panose="02040503050406030204" pitchFamily="18" charset="0"/>
                        </a:rPr>
                        <m:t>𝒛</m:t>
                      </m:r>
                    </m:oMath>
                  </m:oMathPara>
                </a14:m>
                <a:endParaRPr lang="zh-CN" altLang="en-US" b="1" dirty="0">
                  <a:solidFill>
                    <a:srgbClr val="C00000"/>
                  </a:solidFill>
                </a:endParaRPr>
              </a:p>
            </p:txBody>
          </p:sp>
        </mc:Choice>
        <mc:Fallback xmlns="">
          <p:sp>
            <p:nvSpPr>
              <p:cNvPr id="17" name="矩形 16">
                <a:extLst>
                  <a:ext uri="{FF2B5EF4-FFF2-40B4-BE49-F238E27FC236}">
                    <a16:creationId xmlns:a16="http://schemas.microsoft.com/office/drawing/2014/main" id="{57E1DA57-6DF0-AA48-A69E-90E1A7C44D56}"/>
                  </a:ext>
                </a:extLst>
              </p:cNvPr>
              <p:cNvSpPr>
                <a:spLocks noRot="1" noChangeAspect="1" noMove="1" noResize="1" noEditPoints="1" noAdjustHandles="1" noChangeArrowheads="1" noChangeShapeType="1" noTextEdit="1"/>
              </p:cNvSpPr>
              <p:nvPr/>
            </p:nvSpPr>
            <p:spPr>
              <a:xfrm>
                <a:off x="4484692" y="1393396"/>
                <a:ext cx="369781" cy="369332"/>
              </a:xfrm>
              <a:prstGeom prst="rect">
                <a:avLst/>
              </a:prstGeom>
              <a:blipFill>
                <a:blip r:embed="rId8"/>
                <a:stretch>
                  <a:fillRect/>
                </a:stretch>
              </a:blipFill>
            </p:spPr>
            <p:txBody>
              <a:bodyPr/>
              <a:lstStyle/>
              <a:p>
                <a:r>
                  <a:rPr lang="zh-CN" altLang="en-US">
                    <a:noFill/>
                  </a:rPr>
                  <a:t> </a:t>
                </a:r>
              </a:p>
            </p:txBody>
          </p:sp>
        </mc:Fallback>
      </mc:AlternateContent>
      <p:sp>
        <p:nvSpPr>
          <p:cNvPr id="18" name="文本占位符 1">
            <a:extLst>
              <a:ext uri="{FF2B5EF4-FFF2-40B4-BE49-F238E27FC236}">
                <a16:creationId xmlns:a16="http://schemas.microsoft.com/office/drawing/2014/main" id="{04E240A2-846C-4F2A-9393-036EFA7A152D}"/>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spTree>
    <p:extLst>
      <p:ext uri="{BB962C8B-B14F-4D97-AF65-F5344CB8AC3E}">
        <p14:creationId xmlns:p14="http://schemas.microsoft.com/office/powerpoint/2010/main" val="1553737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C7AF90D-1416-6147-90BF-5E0595B83D43}"/>
              </a:ext>
            </a:extLst>
          </p:cNvPr>
          <p:cNvSpPr>
            <a:spLocks noGrp="1"/>
          </p:cNvSpPr>
          <p:nvPr>
            <p:ph type="body" sz="quarter" idx="10"/>
          </p:nvPr>
        </p:nvSpPr>
        <p:spPr>
          <a:xfrm>
            <a:off x="265303" y="386002"/>
            <a:ext cx="5717043" cy="524934"/>
          </a:xfrm>
        </p:spPr>
        <p:txBody>
          <a:bodyPr/>
          <a:lstStyle/>
          <a:p>
            <a:r>
              <a:rPr kumimoji="1" lang="en-US" altLang="zh-CN" dirty="0"/>
              <a:t>Stage</a:t>
            </a:r>
            <a:r>
              <a:rPr kumimoji="1" lang="zh-CN" altLang="en-US" dirty="0"/>
              <a:t> </a:t>
            </a:r>
            <a:r>
              <a:rPr kumimoji="1" lang="en-US" altLang="zh-CN" dirty="0"/>
              <a:t>One:</a:t>
            </a:r>
            <a:r>
              <a:rPr kumimoji="1" lang="zh-CN" altLang="en-US" dirty="0"/>
              <a:t> </a:t>
            </a:r>
            <a:r>
              <a:rPr kumimoji="1" lang="en-US" altLang="zh-CN" dirty="0"/>
              <a:t>Learning</a:t>
            </a:r>
            <a:r>
              <a:rPr kumimoji="1" lang="zh-CN" altLang="en-US" dirty="0"/>
              <a:t> </a:t>
            </a:r>
            <a:r>
              <a:rPr kumimoji="1" lang="en-US" altLang="zh-CN" dirty="0"/>
              <a:t>the</a:t>
            </a:r>
            <a:r>
              <a:rPr kumimoji="1" lang="zh-CN" altLang="en-US" dirty="0"/>
              <a:t> </a:t>
            </a:r>
            <a:r>
              <a:rPr kumimoji="1" lang="en-US" altLang="zh-CN" dirty="0"/>
              <a:t>Visual</a:t>
            </a:r>
            <a:r>
              <a:rPr kumimoji="1" lang="zh-CN" altLang="en-US" dirty="0"/>
              <a:t> </a:t>
            </a:r>
            <a:r>
              <a:rPr kumimoji="1" lang="en-US" altLang="zh-CN" dirty="0"/>
              <a:t>Codebook</a:t>
            </a:r>
            <a:endParaRPr kumimoji="1" lang="zh-CN" altLang="en-US" dirty="0"/>
          </a:p>
        </p:txBody>
      </p:sp>
      <p:grpSp>
        <p:nvGrpSpPr>
          <p:cNvPr id="63" name="组合 62">
            <a:extLst>
              <a:ext uri="{FF2B5EF4-FFF2-40B4-BE49-F238E27FC236}">
                <a16:creationId xmlns:a16="http://schemas.microsoft.com/office/drawing/2014/main" id="{A7312C33-E447-934A-A80F-0DF513108F1D}"/>
              </a:ext>
            </a:extLst>
          </p:cNvPr>
          <p:cNvGrpSpPr/>
          <p:nvPr/>
        </p:nvGrpSpPr>
        <p:grpSpPr>
          <a:xfrm>
            <a:off x="1987054" y="872107"/>
            <a:ext cx="8217892" cy="3104148"/>
            <a:chOff x="1862973" y="885961"/>
            <a:chExt cx="9372464" cy="3540265"/>
          </a:xfrm>
        </p:grpSpPr>
        <p:grpSp>
          <p:nvGrpSpPr>
            <p:cNvPr id="4" name="组合 3">
              <a:extLst>
                <a:ext uri="{FF2B5EF4-FFF2-40B4-BE49-F238E27FC236}">
                  <a16:creationId xmlns:a16="http://schemas.microsoft.com/office/drawing/2014/main" id="{4D3D25D8-19C1-D743-8732-1706946E1D2A}"/>
                </a:ext>
              </a:extLst>
            </p:cNvPr>
            <p:cNvGrpSpPr/>
            <p:nvPr/>
          </p:nvGrpSpPr>
          <p:grpSpPr>
            <a:xfrm>
              <a:off x="3758230" y="1412949"/>
              <a:ext cx="1238005" cy="2360607"/>
              <a:chOff x="3179169" y="1501798"/>
              <a:chExt cx="722657" cy="1377950"/>
            </a:xfrm>
          </p:grpSpPr>
          <p:sp>
            <p:nvSpPr>
              <p:cNvPr id="5" name="立方体 4">
                <a:extLst>
                  <a:ext uri="{FF2B5EF4-FFF2-40B4-BE49-F238E27FC236}">
                    <a16:creationId xmlns:a16="http://schemas.microsoft.com/office/drawing/2014/main" id="{2096F17B-69E4-9B41-8BEE-A15CA8BF2D5A}"/>
                  </a:ext>
                </a:extLst>
              </p:cNvPr>
              <p:cNvSpPr/>
              <p:nvPr/>
            </p:nvSpPr>
            <p:spPr>
              <a:xfrm>
                <a:off x="3179169" y="1501798"/>
                <a:ext cx="558800" cy="1377950"/>
              </a:xfrm>
              <a:prstGeom prst="cube">
                <a:avLst>
                  <a:gd name="adj" fmla="val 87717"/>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立方体 5">
                <a:extLst>
                  <a:ext uri="{FF2B5EF4-FFF2-40B4-BE49-F238E27FC236}">
                    <a16:creationId xmlns:a16="http://schemas.microsoft.com/office/drawing/2014/main" id="{D9EAAF4F-E48A-E248-A357-2CF41E52196F}"/>
                  </a:ext>
                </a:extLst>
              </p:cNvPr>
              <p:cNvSpPr/>
              <p:nvPr/>
            </p:nvSpPr>
            <p:spPr>
              <a:xfrm>
                <a:off x="3363319" y="1625623"/>
                <a:ext cx="458371" cy="1130300"/>
              </a:xfrm>
              <a:prstGeom prst="cube">
                <a:avLst>
                  <a:gd name="adj" fmla="val 87717"/>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立方体 6">
                <a:extLst>
                  <a:ext uri="{FF2B5EF4-FFF2-40B4-BE49-F238E27FC236}">
                    <a16:creationId xmlns:a16="http://schemas.microsoft.com/office/drawing/2014/main" id="{75EA22EE-741F-DD47-B7EA-56FFE56894B3}"/>
                  </a:ext>
                </a:extLst>
              </p:cNvPr>
              <p:cNvSpPr/>
              <p:nvPr/>
            </p:nvSpPr>
            <p:spPr>
              <a:xfrm>
                <a:off x="3524717" y="1751035"/>
                <a:ext cx="356654" cy="879475"/>
              </a:xfrm>
              <a:prstGeom prst="cube">
                <a:avLst>
                  <a:gd name="adj" fmla="val 87717"/>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立方体 7">
                <a:extLst>
                  <a:ext uri="{FF2B5EF4-FFF2-40B4-BE49-F238E27FC236}">
                    <a16:creationId xmlns:a16="http://schemas.microsoft.com/office/drawing/2014/main" id="{F67DADF3-A5FD-7044-8D66-D787A8165D45}"/>
                  </a:ext>
                </a:extLst>
              </p:cNvPr>
              <p:cNvSpPr/>
              <p:nvPr/>
            </p:nvSpPr>
            <p:spPr>
              <a:xfrm>
                <a:off x="3657833" y="1889940"/>
                <a:ext cx="243993" cy="601663"/>
              </a:xfrm>
              <a:prstGeom prst="cube">
                <a:avLst>
                  <a:gd name="adj" fmla="val 86741"/>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6D606257-F049-0748-83A2-42B9FF16EA13}"/>
                </a:ext>
              </a:extLst>
            </p:cNvPr>
            <p:cNvGrpSpPr/>
            <p:nvPr/>
          </p:nvGrpSpPr>
          <p:grpSpPr>
            <a:xfrm flipH="1">
              <a:off x="8001609" y="1412946"/>
              <a:ext cx="1238961" cy="2360607"/>
              <a:chOff x="3179169" y="1501798"/>
              <a:chExt cx="722657" cy="1377950"/>
            </a:xfrm>
          </p:grpSpPr>
          <p:sp>
            <p:nvSpPr>
              <p:cNvPr id="10" name="立方体 9">
                <a:extLst>
                  <a:ext uri="{FF2B5EF4-FFF2-40B4-BE49-F238E27FC236}">
                    <a16:creationId xmlns:a16="http://schemas.microsoft.com/office/drawing/2014/main" id="{2CB7C86D-6C58-BF42-9692-97E893E9C0D8}"/>
                  </a:ext>
                </a:extLst>
              </p:cNvPr>
              <p:cNvSpPr/>
              <p:nvPr/>
            </p:nvSpPr>
            <p:spPr>
              <a:xfrm>
                <a:off x="3179169" y="1501798"/>
                <a:ext cx="558800" cy="1377950"/>
              </a:xfrm>
              <a:prstGeom prst="cube">
                <a:avLst>
                  <a:gd name="adj" fmla="val 87717"/>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立方体 10">
                <a:extLst>
                  <a:ext uri="{FF2B5EF4-FFF2-40B4-BE49-F238E27FC236}">
                    <a16:creationId xmlns:a16="http://schemas.microsoft.com/office/drawing/2014/main" id="{18498A1F-6DE5-4244-AE47-B945567087CD}"/>
                  </a:ext>
                </a:extLst>
              </p:cNvPr>
              <p:cNvSpPr/>
              <p:nvPr/>
            </p:nvSpPr>
            <p:spPr>
              <a:xfrm>
                <a:off x="3363319" y="1625623"/>
                <a:ext cx="458371" cy="1130300"/>
              </a:xfrm>
              <a:prstGeom prst="cube">
                <a:avLst>
                  <a:gd name="adj" fmla="val 87717"/>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立方体 11">
                <a:extLst>
                  <a:ext uri="{FF2B5EF4-FFF2-40B4-BE49-F238E27FC236}">
                    <a16:creationId xmlns:a16="http://schemas.microsoft.com/office/drawing/2014/main" id="{F5127476-FB49-7F49-A94D-CB37E6F94B78}"/>
                  </a:ext>
                </a:extLst>
              </p:cNvPr>
              <p:cNvSpPr/>
              <p:nvPr/>
            </p:nvSpPr>
            <p:spPr>
              <a:xfrm>
                <a:off x="3524717" y="1751035"/>
                <a:ext cx="356654" cy="879475"/>
              </a:xfrm>
              <a:prstGeom prst="cube">
                <a:avLst>
                  <a:gd name="adj" fmla="val 87717"/>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立方体 12">
                <a:extLst>
                  <a:ext uri="{FF2B5EF4-FFF2-40B4-BE49-F238E27FC236}">
                    <a16:creationId xmlns:a16="http://schemas.microsoft.com/office/drawing/2014/main" id="{ABEB1257-DBD7-C846-87F2-8FAD56E21383}"/>
                  </a:ext>
                </a:extLst>
              </p:cNvPr>
              <p:cNvSpPr/>
              <p:nvPr/>
            </p:nvSpPr>
            <p:spPr>
              <a:xfrm>
                <a:off x="3657833" y="1889940"/>
                <a:ext cx="243993" cy="601663"/>
              </a:xfrm>
              <a:prstGeom prst="cube">
                <a:avLst>
                  <a:gd name="adj" fmla="val 86741"/>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pic>
          <p:nvPicPr>
            <p:cNvPr id="16" name="图片 15">
              <a:extLst>
                <a:ext uri="{FF2B5EF4-FFF2-40B4-BE49-F238E27FC236}">
                  <a16:creationId xmlns:a16="http://schemas.microsoft.com/office/drawing/2014/main" id="{9D823178-6FD9-E047-A633-FE9A8BF75E98}"/>
                </a:ext>
              </a:extLst>
            </p:cNvPr>
            <p:cNvPicPr>
              <a:picLocks noChangeAspect="1"/>
            </p:cNvPicPr>
            <p:nvPr/>
          </p:nvPicPr>
          <p:blipFill>
            <a:blip r:embed="rId3"/>
            <a:stretch>
              <a:fillRect/>
            </a:stretch>
          </p:blipFill>
          <p:spPr>
            <a:xfrm>
              <a:off x="1862973" y="2044726"/>
              <a:ext cx="1287268" cy="1287268"/>
            </a:xfrm>
            <a:prstGeom prst="rect">
              <a:avLst/>
            </a:prstGeom>
          </p:spPr>
        </p:pic>
        <p:sp>
          <p:nvSpPr>
            <p:cNvPr id="17" name="立方体 16">
              <a:extLst>
                <a:ext uri="{FF2B5EF4-FFF2-40B4-BE49-F238E27FC236}">
                  <a16:creationId xmlns:a16="http://schemas.microsoft.com/office/drawing/2014/main" id="{34416390-C560-4E40-A409-9A488C93931A}"/>
                </a:ext>
              </a:extLst>
            </p:cNvPr>
            <p:cNvSpPr/>
            <p:nvPr/>
          </p:nvSpPr>
          <p:spPr>
            <a:xfrm>
              <a:off x="5666397" y="2133794"/>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8" name="立方体 17">
              <a:extLst>
                <a:ext uri="{FF2B5EF4-FFF2-40B4-BE49-F238E27FC236}">
                  <a16:creationId xmlns:a16="http://schemas.microsoft.com/office/drawing/2014/main" id="{DE3DC76F-1B9D-DA48-B3D2-453412A814F2}"/>
                </a:ext>
              </a:extLst>
            </p:cNvPr>
            <p:cNvSpPr/>
            <p:nvPr/>
          </p:nvSpPr>
          <p:spPr>
            <a:xfrm>
              <a:off x="5666397" y="2260794"/>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9" name="立方体 18">
              <a:extLst>
                <a:ext uri="{FF2B5EF4-FFF2-40B4-BE49-F238E27FC236}">
                  <a16:creationId xmlns:a16="http://schemas.microsoft.com/office/drawing/2014/main" id="{BB11F5FE-231C-774C-B6F4-B40AF68D9976}"/>
                </a:ext>
              </a:extLst>
            </p:cNvPr>
            <p:cNvSpPr/>
            <p:nvPr/>
          </p:nvSpPr>
          <p:spPr>
            <a:xfrm>
              <a:off x="5666397" y="2389155"/>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0" name="立方体 19">
              <a:extLst>
                <a:ext uri="{FF2B5EF4-FFF2-40B4-BE49-F238E27FC236}">
                  <a16:creationId xmlns:a16="http://schemas.microsoft.com/office/drawing/2014/main" id="{8DFFBC17-93EF-444C-A216-EBF9F5FA4C20}"/>
                </a:ext>
              </a:extLst>
            </p:cNvPr>
            <p:cNvSpPr/>
            <p:nvPr/>
          </p:nvSpPr>
          <p:spPr>
            <a:xfrm>
              <a:off x="5666397" y="2514794"/>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1" name="立方体 20">
              <a:extLst>
                <a:ext uri="{FF2B5EF4-FFF2-40B4-BE49-F238E27FC236}">
                  <a16:creationId xmlns:a16="http://schemas.microsoft.com/office/drawing/2014/main" id="{B5C1D7E6-2A04-1247-BABB-10D8FAC3A585}"/>
                </a:ext>
              </a:extLst>
            </p:cNvPr>
            <p:cNvSpPr/>
            <p:nvPr/>
          </p:nvSpPr>
          <p:spPr>
            <a:xfrm>
              <a:off x="5666397" y="2641794"/>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2" name="立方体 21">
              <a:extLst>
                <a:ext uri="{FF2B5EF4-FFF2-40B4-BE49-F238E27FC236}">
                  <a16:creationId xmlns:a16="http://schemas.microsoft.com/office/drawing/2014/main" id="{8FEB83BE-3772-9547-A312-0A71D46E06D9}"/>
                </a:ext>
              </a:extLst>
            </p:cNvPr>
            <p:cNvSpPr/>
            <p:nvPr/>
          </p:nvSpPr>
          <p:spPr>
            <a:xfrm>
              <a:off x="5666397" y="2770155"/>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4" name="立方体 23">
              <a:extLst>
                <a:ext uri="{FF2B5EF4-FFF2-40B4-BE49-F238E27FC236}">
                  <a16:creationId xmlns:a16="http://schemas.microsoft.com/office/drawing/2014/main" id="{112C45E4-0824-FA49-B7B1-2E117931C4ED}"/>
                </a:ext>
              </a:extLst>
            </p:cNvPr>
            <p:cNvSpPr/>
            <p:nvPr/>
          </p:nvSpPr>
          <p:spPr>
            <a:xfrm>
              <a:off x="5605821" y="2180361"/>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5" name="立方体 24">
              <a:extLst>
                <a:ext uri="{FF2B5EF4-FFF2-40B4-BE49-F238E27FC236}">
                  <a16:creationId xmlns:a16="http://schemas.microsoft.com/office/drawing/2014/main" id="{5D842F14-AEAC-BC4D-9AB2-06BAE480A54E}"/>
                </a:ext>
              </a:extLst>
            </p:cNvPr>
            <p:cNvSpPr/>
            <p:nvPr/>
          </p:nvSpPr>
          <p:spPr>
            <a:xfrm>
              <a:off x="5605821" y="2307361"/>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6" name="立方体 25">
              <a:extLst>
                <a:ext uri="{FF2B5EF4-FFF2-40B4-BE49-F238E27FC236}">
                  <a16:creationId xmlns:a16="http://schemas.microsoft.com/office/drawing/2014/main" id="{438FB9E4-83E7-EE42-AA0B-949DBF40629A}"/>
                </a:ext>
              </a:extLst>
            </p:cNvPr>
            <p:cNvSpPr/>
            <p:nvPr/>
          </p:nvSpPr>
          <p:spPr>
            <a:xfrm>
              <a:off x="5605821" y="2435722"/>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7" name="立方体 26">
              <a:extLst>
                <a:ext uri="{FF2B5EF4-FFF2-40B4-BE49-F238E27FC236}">
                  <a16:creationId xmlns:a16="http://schemas.microsoft.com/office/drawing/2014/main" id="{4B86F4CF-3228-9340-99E2-783BAE299D17}"/>
                </a:ext>
              </a:extLst>
            </p:cNvPr>
            <p:cNvSpPr/>
            <p:nvPr/>
          </p:nvSpPr>
          <p:spPr>
            <a:xfrm>
              <a:off x="5605821" y="2561361"/>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8" name="立方体 27">
              <a:extLst>
                <a:ext uri="{FF2B5EF4-FFF2-40B4-BE49-F238E27FC236}">
                  <a16:creationId xmlns:a16="http://schemas.microsoft.com/office/drawing/2014/main" id="{DCCFBE59-CB12-5F44-BD76-8365BF24DBE4}"/>
                </a:ext>
              </a:extLst>
            </p:cNvPr>
            <p:cNvSpPr/>
            <p:nvPr/>
          </p:nvSpPr>
          <p:spPr>
            <a:xfrm>
              <a:off x="5605821" y="2688361"/>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9" name="立方体 28">
              <a:extLst>
                <a:ext uri="{FF2B5EF4-FFF2-40B4-BE49-F238E27FC236}">
                  <a16:creationId xmlns:a16="http://schemas.microsoft.com/office/drawing/2014/main" id="{CA9E2D68-5EDD-0D49-96A8-2C0F90882DCA}"/>
                </a:ext>
              </a:extLst>
            </p:cNvPr>
            <p:cNvSpPr/>
            <p:nvPr/>
          </p:nvSpPr>
          <p:spPr>
            <a:xfrm>
              <a:off x="5605821" y="2816722"/>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0" name="立方体 29">
              <a:extLst>
                <a:ext uri="{FF2B5EF4-FFF2-40B4-BE49-F238E27FC236}">
                  <a16:creationId xmlns:a16="http://schemas.microsoft.com/office/drawing/2014/main" id="{AE97F488-AA88-D74E-97D9-27BC43F57C24}"/>
                </a:ext>
              </a:extLst>
            </p:cNvPr>
            <p:cNvSpPr/>
            <p:nvPr/>
          </p:nvSpPr>
          <p:spPr>
            <a:xfrm>
              <a:off x="5545245" y="2226928"/>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1" name="立方体 30">
              <a:extLst>
                <a:ext uri="{FF2B5EF4-FFF2-40B4-BE49-F238E27FC236}">
                  <a16:creationId xmlns:a16="http://schemas.microsoft.com/office/drawing/2014/main" id="{7E1A1F1A-FA9B-A343-A6CA-3271B4F8C0AD}"/>
                </a:ext>
              </a:extLst>
            </p:cNvPr>
            <p:cNvSpPr/>
            <p:nvPr/>
          </p:nvSpPr>
          <p:spPr>
            <a:xfrm>
              <a:off x="5545245" y="2353928"/>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2" name="立方体 31">
              <a:extLst>
                <a:ext uri="{FF2B5EF4-FFF2-40B4-BE49-F238E27FC236}">
                  <a16:creationId xmlns:a16="http://schemas.microsoft.com/office/drawing/2014/main" id="{57405B37-1493-CB4F-A76F-B4A9FEDBCB24}"/>
                </a:ext>
              </a:extLst>
            </p:cNvPr>
            <p:cNvSpPr/>
            <p:nvPr/>
          </p:nvSpPr>
          <p:spPr>
            <a:xfrm>
              <a:off x="5545245" y="2482289"/>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3" name="立方体 32">
              <a:extLst>
                <a:ext uri="{FF2B5EF4-FFF2-40B4-BE49-F238E27FC236}">
                  <a16:creationId xmlns:a16="http://schemas.microsoft.com/office/drawing/2014/main" id="{42EE2165-D82A-A744-9240-4E7B9C4414DC}"/>
                </a:ext>
              </a:extLst>
            </p:cNvPr>
            <p:cNvSpPr/>
            <p:nvPr/>
          </p:nvSpPr>
          <p:spPr>
            <a:xfrm>
              <a:off x="5545245" y="2607928"/>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4" name="立方体 33">
              <a:extLst>
                <a:ext uri="{FF2B5EF4-FFF2-40B4-BE49-F238E27FC236}">
                  <a16:creationId xmlns:a16="http://schemas.microsoft.com/office/drawing/2014/main" id="{F0507028-6F40-F54A-BAE5-C586026F77BC}"/>
                </a:ext>
              </a:extLst>
            </p:cNvPr>
            <p:cNvSpPr/>
            <p:nvPr/>
          </p:nvSpPr>
          <p:spPr>
            <a:xfrm>
              <a:off x="5545245" y="2734928"/>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5" name="立方体 34">
              <a:extLst>
                <a:ext uri="{FF2B5EF4-FFF2-40B4-BE49-F238E27FC236}">
                  <a16:creationId xmlns:a16="http://schemas.microsoft.com/office/drawing/2014/main" id="{5A69570F-F8A4-0743-A807-190D4B097EEA}"/>
                </a:ext>
              </a:extLst>
            </p:cNvPr>
            <p:cNvSpPr/>
            <p:nvPr/>
          </p:nvSpPr>
          <p:spPr>
            <a:xfrm>
              <a:off x="5545245" y="2863289"/>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6" name="立方体 35">
              <a:extLst>
                <a:ext uri="{FF2B5EF4-FFF2-40B4-BE49-F238E27FC236}">
                  <a16:creationId xmlns:a16="http://schemas.microsoft.com/office/drawing/2014/main" id="{545AFCCC-6CAD-A54E-8233-4FBDE80879B6}"/>
                </a:ext>
              </a:extLst>
            </p:cNvPr>
            <p:cNvSpPr/>
            <p:nvPr/>
          </p:nvSpPr>
          <p:spPr>
            <a:xfrm>
              <a:off x="5482455" y="2276669"/>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7" name="立方体 36">
              <a:extLst>
                <a:ext uri="{FF2B5EF4-FFF2-40B4-BE49-F238E27FC236}">
                  <a16:creationId xmlns:a16="http://schemas.microsoft.com/office/drawing/2014/main" id="{49DEF852-281F-DC4C-A90A-4D168912459C}"/>
                </a:ext>
              </a:extLst>
            </p:cNvPr>
            <p:cNvSpPr/>
            <p:nvPr/>
          </p:nvSpPr>
          <p:spPr>
            <a:xfrm>
              <a:off x="5482455" y="2403669"/>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8" name="立方体 37">
              <a:extLst>
                <a:ext uri="{FF2B5EF4-FFF2-40B4-BE49-F238E27FC236}">
                  <a16:creationId xmlns:a16="http://schemas.microsoft.com/office/drawing/2014/main" id="{0F73E842-CFAB-1947-A94D-1D1888A07ED3}"/>
                </a:ext>
              </a:extLst>
            </p:cNvPr>
            <p:cNvSpPr/>
            <p:nvPr/>
          </p:nvSpPr>
          <p:spPr>
            <a:xfrm>
              <a:off x="5482455" y="2532030"/>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39" name="立方体 38">
              <a:extLst>
                <a:ext uri="{FF2B5EF4-FFF2-40B4-BE49-F238E27FC236}">
                  <a16:creationId xmlns:a16="http://schemas.microsoft.com/office/drawing/2014/main" id="{E4E68216-DB17-EC41-94CF-30EEE92456CC}"/>
                </a:ext>
              </a:extLst>
            </p:cNvPr>
            <p:cNvSpPr/>
            <p:nvPr/>
          </p:nvSpPr>
          <p:spPr>
            <a:xfrm>
              <a:off x="5482455" y="2657669"/>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40" name="立方体 39">
              <a:extLst>
                <a:ext uri="{FF2B5EF4-FFF2-40B4-BE49-F238E27FC236}">
                  <a16:creationId xmlns:a16="http://schemas.microsoft.com/office/drawing/2014/main" id="{8277BA51-1B12-9542-8A63-9AA26A543214}"/>
                </a:ext>
              </a:extLst>
            </p:cNvPr>
            <p:cNvSpPr/>
            <p:nvPr/>
          </p:nvSpPr>
          <p:spPr>
            <a:xfrm>
              <a:off x="5482455" y="2784669"/>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41" name="立方体 40">
              <a:extLst>
                <a:ext uri="{FF2B5EF4-FFF2-40B4-BE49-F238E27FC236}">
                  <a16:creationId xmlns:a16="http://schemas.microsoft.com/office/drawing/2014/main" id="{C81B64DA-5F30-9C42-81CD-C2B6A2A1B29A}"/>
                </a:ext>
              </a:extLst>
            </p:cNvPr>
            <p:cNvSpPr/>
            <p:nvPr/>
          </p:nvSpPr>
          <p:spPr>
            <a:xfrm>
              <a:off x="5482455" y="2913030"/>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42" name="立方体 41">
              <a:extLst>
                <a:ext uri="{FF2B5EF4-FFF2-40B4-BE49-F238E27FC236}">
                  <a16:creationId xmlns:a16="http://schemas.microsoft.com/office/drawing/2014/main" id="{B5347BC6-72DE-7242-97E4-D95C27F8E7EA}"/>
                </a:ext>
              </a:extLst>
            </p:cNvPr>
            <p:cNvSpPr/>
            <p:nvPr/>
          </p:nvSpPr>
          <p:spPr>
            <a:xfrm>
              <a:off x="5421879" y="2323236"/>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43" name="立方体 42">
              <a:extLst>
                <a:ext uri="{FF2B5EF4-FFF2-40B4-BE49-F238E27FC236}">
                  <a16:creationId xmlns:a16="http://schemas.microsoft.com/office/drawing/2014/main" id="{3E7D9998-7E03-AE4E-BC75-EEFCE9F949A7}"/>
                </a:ext>
              </a:extLst>
            </p:cNvPr>
            <p:cNvSpPr/>
            <p:nvPr/>
          </p:nvSpPr>
          <p:spPr>
            <a:xfrm>
              <a:off x="5421879" y="2450236"/>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44" name="立方体 43">
              <a:extLst>
                <a:ext uri="{FF2B5EF4-FFF2-40B4-BE49-F238E27FC236}">
                  <a16:creationId xmlns:a16="http://schemas.microsoft.com/office/drawing/2014/main" id="{2EC763B9-7AB4-804D-B46D-17D8C85EDBE1}"/>
                </a:ext>
              </a:extLst>
            </p:cNvPr>
            <p:cNvSpPr/>
            <p:nvPr/>
          </p:nvSpPr>
          <p:spPr>
            <a:xfrm>
              <a:off x="5421879" y="2578597"/>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45" name="立方体 44">
              <a:extLst>
                <a:ext uri="{FF2B5EF4-FFF2-40B4-BE49-F238E27FC236}">
                  <a16:creationId xmlns:a16="http://schemas.microsoft.com/office/drawing/2014/main" id="{BA7F2067-E754-9446-A6B8-249DA70DD14B}"/>
                </a:ext>
              </a:extLst>
            </p:cNvPr>
            <p:cNvSpPr/>
            <p:nvPr/>
          </p:nvSpPr>
          <p:spPr>
            <a:xfrm>
              <a:off x="5421879" y="2704236"/>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46" name="立方体 45">
              <a:extLst>
                <a:ext uri="{FF2B5EF4-FFF2-40B4-BE49-F238E27FC236}">
                  <a16:creationId xmlns:a16="http://schemas.microsoft.com/office/drawing/2014/main" id="{A8792BB3-4B87-C241-93AF-93E7448A89BE}"/>
                </a:ext>
              </a:extLst>
            </p:cNvPr>
            <p:cNvSpPr/>
            <p:nvPr/>
          </p:nvSpPr>
          <p:spPr>
            <a:xfrm>
              <a:off x="5421879" y="2831236"/>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47" name="立方体 46">
              <a:extLst>
                <a:ext uri="{FF2B5EF4-FFF2-40B4-BE49-F238E27FC236}">
                  <a16:creationId xmlns:a16="http://schemas.microsoft.com/office/drawing/2014/main" id="{491368AA-2AFA-E14C-B28E-144DE0E6D571}"/>
                </a:ext>
              </a:extLst>
            </p:cNvPr>
            <p:cNvSpPr/>
            <p:nvPr/>
          </p:nvSpPr>
          <p:spPr>
            <a:xfrm>
              <a:off x="5421879" y="2959597"/>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48" name="立方体 47">
              <a:extLst>
                <a:ext uri="{FF2B5EF4-FFF2-40B4-BE49-F238E27FC236}">
                  <a16:creationId xmlns:a16="http://schemas.microsoft.com/office/drawing/2014/main" id="{AB94BCB6-5697-B246-875F-5098AA9C4B2A}"/>
                </a:ext>
              </a:extLst>
            </p:cNvPr>
            <p:cNvSpPr/>
            <p:nvPr/>
          </p:nvSpPr>
          <p:spPr>
            <a:xfrm>
              <a:off x="5361303" y="2369803"/>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49" name="立方体 48">
              <a:extLst>
                <a:ext uri="{FF2B5EF4-FFF2-40B4-BE49-F238E27FC236}">
                  <a16:creationId xmlns:a16="http://schemas.microsoft.com/office/drawing/2014/main" id="{C8C31930-549C-2B40-A0BD-7C8A39636F83}"/>
                </a:ext>
              </a:extLst>
            </p:cNvPr>
            <p:cNvSpPr/>
            <p:nvPr/>
          </p:nvSpPr>
          <p:spPr>
            <a:xfrm>
              <a:off x="5361303" y="2496803"/>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50" name="立方体 49">
              <a:extLst>
                <a:ext uri="{FF2B5EF4-FFF2-40B4-BE49-F238E27FC236}">
                  <a16:creationId xmlns:a16="http://schemas.microsoft.com/office/drawing/2014/main" id="{61AB6ED5-ACC5-F04E-8F5A-E85405D6F6B7}"/>
                </a:ext>
              </a:extLst>
            </p:cNvPr>
            <p:cNvSpPr/>
            <p:nvPr/>
          </p:nvSpPr>
          <p:spPr>
            <a:xfrm>
              <a:off x="5361303" y="2625164"/>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51" name="立方体 50">
              <a:extLst>
                <a:ext uri="{FF2B5EF4-FFF2-40B4-BE49-F238E27FC236}">
                  <a16:creationId xmlns:a16="http://schemas.microsoft.com/office/drawing/2014/main" id="{7439F585-35F6-EB42-8F9B-3A6305430545}"/>
                </a:ext>
              </a:extLst>
            </p:cNvPr>
            <p:cNvSpPr/>
            <p:nvPr/>
          </p:nvSpPr>
          <p:spPr>
            <a:xfrm>
              <a:off x="5361303" y="2750803"/>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52" name="立方体 51">
              <a:extLst>
                <a:ext uri="{FF2B5EF4-FFF2-40B4-BE49-F238E27FC236}">
                  <a16:creationId xmlns:a16="http://schemas.microsoft.com/office/drawing/2014/main" id="{1205A4CE-3B48-FC4F-B7FA-77A0219B565D}"/>
                </a:ext>
              </a:extLst>
            </p:cNvPr>
            <p:cNvSpPr/>
            <p:nvPr/>
          </p:nvSpPr>
          <p:spPr>
            <a:xfrm>
              <a:off x="5361303" y="2877803"/>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53" name="立方体 52">
              <a:extLst>
                <a:ext uri="{FF2B5EF4-FFF2-40B4-BE49-F238E27FC236}">
                  <a16:creationId xmlns:a16="http://schemas.microsoft.com/office/drawing/2014/main" id="{095CB89C-B711-4649-A4ED-C51613EA86FB}"/>
                </a:ext>
              </a:extLst>
            </p:cNvPr>
            <p:cNvSpPr/>
            <p:nvPr/>
          </p:nvSpPr>
          <p:spPr>
            <a:xfrm>
              <a:off x="5361303" y="3006164"/>
              <a:ext cx="1930776" cy="93133"/>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178F8582-7E26-764E-9103-16403D420FC1}"/>
                    </a:ext>
                  </a:extLst>
                </p:cNvPr>
                <p:cNvSpPr txBox="1"/>
                <p:nvPr/>
              </p:nvSpPr>
              <p:spPr>
                <a:xfrm>
                  <a:off x="5233541" y="1705056"/>
                  <a:ext cx="2640091" cy="421221"/>
                </a:xfrm>
                <a:prstGeom prst="rect">
                  <a:avLst/>
                </a:prstGeom>
                <a:noFill/>
              </p:spPr>
              <p:txBody>
                <a:bodyPr wrap="none" rtlCol="0">
                  <a:spAutoFit/>
                </a:bodyPr>
                <a:lstStyle/>
                <a:p>
                  <a:r>
                    <a:rPr kumimoji="1" lang="en-US" altLang="zh-CN" b="0" dirty="0">
                      <a:latin typeface="Times New Roman" panose="02020603050405020304" pitchFamily="18" charset="0"/>
                      <a:cs typeface="Times New Roman" panose="02020603050405020304" pitchFamily="18" charset="0"/>
                    </a:rPr>
                    <a:t>Token:</a:t>
                  </a:r>
                  <a:r>
                    <a:rPr kumimoji="1" lang="zh-CN" altLang="en-US" b="0" dirty="0"/>
                    <a:t> </a:t>
                  </a:r>
                  <a14:m>
                    <m:oMath xmlns:m="http://schemas.openxmlformats.org/officeDocument/2006/math">
                      <m:r>
                        <a:rPr kumimoji="1" lang="en-US" altLang="zh-CN" b="0" i="1" smtClean="0">
                          <a:latin typeface="Cambria Math" panose="02040503050406030204" pitchFamily="18" charset="0"/>
                        </a:rPr>
                        <m:t>32</m:t>
                      </m:r>
                      <m:r>
                        <a:rPr kumimoji="1" lang="en-US" altLang="zh-CN" b="0" i="1" smtClean="0">
                          <a:latin typeface="Cambria Math" panose="02040503050406030204" pitchFamily="18" charset="0"/>
                          <a:ea typeface="Cambria Math" panose="02040503050406030204" pitchFamily="18" charset="0"/>
                        </a:rPr>
                        <m:t>×32×8192</m:t>
                      </m:r>
                    </m:oMath>
                  </a14:m>
                  <a:endParaRPr kumimoji="1" lang="zh-CN" altLang="en-US" dirty="0"/>
                </a:p>
              </p:txBody>
            </p:sp>
          </mc:Choice>
          <mc:Fallback xmlns="">
            <p:sp>
              <p:nvSpPr>
                <p:cNvPr id="54" name="文本框 53">
                  <a:extLst>
                    <a:ext uri="{FF2B5EF4-FFF2-40B4-BE49-F238E27FC236}">
                      <a16:creationId xmlns:a16="http://schemas.microsoft.com/office/drawing/2014/main" id="{178F8582-7E26-764E-9103-16403D420FC1}"/>
                    </a:ext>
                  </a:extLst>
                </p:cNvPr>
                <p:cNvSpPr txBox="1">
                  <a:spLocks noRot="1" noChangeAspect="1" noMove="1" noResize="1" noEditPoints="1" noAdjustHandles="1" noChangeArrowheads="1" noChangeShapeType="1" noTextEdit="1"/>
                </p:cNvSpPr>
                <p:nvPr/>
              </p:nvSpPr>
              <p:spPr>
                <a:xfrm>
                  <a:off x="5233541" y="1705056"/>
                  <a:ext cx="2640091" cy="421221"/>
                </a:xfrm>
                <a:prstGeom prst="rect">
                  <a:avLst/>
                </a:prstGeom>
                <a:blipFill>
                  <a:blip r:embed="rId4"/>
                  <a:stretch>
                    <a:fillRect l="-2732" t="-10000" b="-23333"/>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DB9B3DA2-7880-E74B-8166-F141D08122BF}"/>
                </a:ext>
              </a:extLst>
            </p:cNvPr>
            <p:cNvSpPr txBox="1"/>
            <p:nvPr/>
          </p:nvSpPr>
          <p:spPr>
            <a:xfrm>
              <a:off x="3774686" y="3810474"/>
              <a:ext cx="1208985"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Encoder</a:t>
              </a:r>
              <a:endParaRPr kumimoji="1" lang="zh-CN" altLang="en-US" sz="2400"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D6893C45-8A95-394E-A491-5CF2907D78C1}"/>
                </a:ext>
              </a:extLst>
            </p:cNvPr>
            <p:cNvSpPr txBox="1"/>
            <p:nvPr/>
          </p:nvSpPr>
          <p:spPr>
            <a:xfrm>
              <a:off x="8069299" y="3810475"/>
              <a:ext cx="1226618"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Decoder</a:t>
              </a:r>
              <a:endParaRPr kumimoji="1" lang="zh-CN" altLang="en-US" sz="2400"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88CD9911-3631-0C43-9729-C19CF3FDD23D}"/>
                </a:ext>
              </a:extLst>
            </p:cNvPr>
            <p:cNvSpPr txBox="1"/>
            <p:nvPr/>
          </p:nvSpPr>
          <p:spPr>
            <a:xfrm>
              <a:off x="5694162" y="885961"/>
              <a:ext cx="1609736" cy="584775"/>
            </a:xfrm>
            <a:prstGeom prst="rect">
              <a:avLst/>
            </a:prstGeom>
            <a:noFill/>
          </p:spPr>
          <p:txBody>
            <a:bodyPr wrap="square" rtlCol="0">
              <a:spAutoFit/>
            </a:bodyPr>
            <a:lstStyle/>
            <a:p>
              <a:pPr algn="ctr"/>
              <a:r>
                <a:rPr kumimoji="1" lang="en-US" altLang="zh-CN" sz="3200" b="1" dirty="0" err="1">
                  <a:solidFill>
                    <a:srgbClr val="7030A0"/>
                  </a:solidFill>
                  <a:latin typeface="Times New Roman" panose="02020603050405020304" pitchFamily="18" charset="0"/>
                  <a:cs typeface="Times New Roman" panose="02020603050405020304" pitchFamily="18" charset="0"/>
                </a:rPr>
                <a:t>dVAE</a:t>
              </a:r>
              <a:endParaRPr kumimoji="1" lang="zh-CN" altLang="en-US" sz="3200" b="1" dirty="0">
                <a:solidFill>
                  <a:srgbClr val="7030A0"/>
                </a:solidFill>
                <a:latin typeface="Times New Roman" panose="02020603050405020304" pitchFamily="18" charset="0"/>
                <a:cs typeface="Times New Roman" panose="02020603050405020304" pitchFamily="18" charset="0"/>
              </a:endParaRPr>
            </a:p>
          </p:txBody>
        </p:sp>
        <p:sp>
          <p:nvSpPr>
            <p:cNvPr id="58" name="圆角矩形 57">
              <a:extLst>
                <a:ext uri="{FF2B5EF4-FFF2-40B4-BE49-F238E27FC236}">
                  <a16:creationId xmlns:a16="http://schemas.microsoft.com/office/drawing/2014/main" id="{AA1D4979-9E20-5140-8949-E61F27088FFC}"/>
                </a:ext>
              </a:extLst>
            </p:cNvPr>
            <p:cNvSpPr/>
            <p:nvPr/>
          </p:nvSpPr>
          <p:spPr>
            <a:xfrm>
              <a:off x="3485322" y="885961"/>
              <a:ext cx="6096000" cy="3540265"/>
            </a:xfrm>
            <a:prstGeom prst="roundRect">
              <a:avLst>
                <a:gd name="adj" fmla="val 8515"/>
              </a:avLst>
            </a:prstGeom>
            <a:noFill/>
            <a:ln w="3810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59" name="图片 58">
              <a:extLst>
                <a:ext uri="{FF2B5EF4-FFF2-40B4-BE49-F238E27FC236}">
                  <a16:creationId xmlns:a16="http://schemas.microsoft.com/office/drawing/2014/main" id="{CCE8F911-032C-0447-A476-8B79AE58C4B0}"/>
                </a:ext>
              </a:extLst>
            </p:cNvPr>
            <p:cNvPicPr>
              <a:picLocks noChangeAspect="1"/>
            </p:cNvPicPr>
            <p:nvPr/>
          </p:nvPicPr>
          <p:blipFill>
            <a:blip r:embed="rId5"/>
            <a:stretch>
              <a:fillRect/>
            </a:stretch>
          </p:blipFill>
          <p:spPr>
            <a:xfrm>
              <a:off x="9946637" y="2043194"/>
              <a:ext cx="1288800" cy="1288800"/>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0493D6A8-61EF-E246-9C73-00CBD63DE432}"/>
                    </a:ext>
                  </a:extLst>
                </p:cNvPr>
                <p:cNvSpPr txBox="1"/>
                <p:nvPr/>
              </p:nvSpPr>
              <p:spPr>
                <a:xfrm>
                  <a:off x="6225727" y="3138346"/>
                  <a:ext cx="439544" cy="40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𝑞</m:t>
                            </m:r>
                          </m:e>
                          <m:sub>
                            <m:r>
                              <a:rPr kumimoji="1" lang="en-US" altLang="zh-CN" sz="2400" i="1" smtClean="0">
                                <a:latin typeface="Cambria Math" panose="02040503050406030204" pitchFamily="18" charset="0"/>
                                <a:ea typeface="Cambria Math" panose="02040503050406030204" pitchFamily="18" charset="0"/>
                              </a:rPr>
                              <m:t>𝜙</m:t>
                            </m:r>
                          </m:sub>
                        </m:sSub>
                      </m:oMath>
                    </m:oMathPara>
                  </a14:m>
                  <a:endParaRPr kumimoji="1" lang="zh-CN" altLang="en-US" sz="2400" dirty="0"/>
                </a:p>
              </p:txBody>
            </p:sp>
          </mc:Choice>
          <mc:Fallback xmlns="">
            <p:sp>
              <p:nvSpPr>
                <p:cNvPr id="60" name="文本框 59">
                  <a:extLst>
                    <a:ext uri="{FF2B5EF4-FFF2-40B4-BE49-F238E27FC236}">
                      <a16:creationId xmlns:a16="http://schemas.microsoft.com/office/drawing/2014/main" id="{0493D6A8-61EF-E246-9C73-00CBD63DE432}"/>
                    </a:ext>
                  </a:extLst>
                </p:cNvPr>
                <p:cNvSpPr txBox="1">
                  <a:spLocks noRot="1" noChangeAspect="1" noMove="1" noResize="1" noEditPoints="1" noAdjustHandles="1" noChangeArrowheads="1" noChangeShapeType="1" noTextEdit="1"/>
                </p:cNvSpPr>
                <p:nvPr/>
              </p:nvSpPr>
              <p:spPr>
                <a:xfrm>
                  <a:off x="6225727" y="3138346"/>
                  <a:ext cx="439544" cy="402226"/>
                </a:xfrm>
                <a:prstGeom prst="rect">
                  <a:avLst/>
                </a:prstGeom>
                <a:blipFill>
                  <a:blip r:embed="rId6"/>
                  <a:stretch>
                    <a:fillRect l="-18750" r="-15625" b="-413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B9D8D553-4675-4D44-B6B9-D6D2DBD84C4F}"/>
                    </a:ext>
                  </a:extLst>
                </p:cNvPr>
                <p:cNvSpPr txBox="1"/>
                <p:nvPr/>
              </p:nvSpPr>
              <p:spPr>
                <a:xfrm>
                  <a:off x="10372568" y="3429000"/>
                  <a:ext cx="4151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𝑝</m:t>
                            </m:r>
                          </m:e>
                          <m:sub>
                            <m:r>
                              <a:rPr kumimoji="1" lang="en-US" altLang="zh-CN" sz="2400" i="1" smtClean="0">
                                <a:latin typeface="Cambria Math" panose="02040503050406030204" pitchFamily="18" charset="0"/>
                                <a:ea typeface="Cambria Math" panose="02040503050406030204" pitchFamily="18" charset="0"/>
                              </a:rPr>
                              <m:t>𝜃</m:t>
                            </m:r>
                          </m:sub>
                        </m:sSub>
                      </m:oMath>
                    </m:oMathPara>
                  </a14:m>
                  <a:endParaRPr kumimoji="1" lang="zh-CN" altLang="en-US" sz="2400" dirty="0"/>
                </a:p>
              </p:txBody>
            </p:sp>
          </mc:Choice>
          <mc:Fallback xmlns="">
            <p:sp>
              <p:nvSpPr>
                <p:cNvPr id="61" name="文本框 60">
                  <a:extLst>
                    <a:ext uri="{FF2B5EF4-FFF2-40B4-BE49-F238E27FC236}">
                      <a16:creationId xmlns:a16="http://schemas.microsoft.com/office/drawing/2014/main" id="{B9D8D553-4675-4D44-B6B9-D6D2DBD84C4F}"/>
                    </a:ext>
                  </a:extLst>
                </p:cNvPr>
                <p:cNvSpPr txBox="1">
                  <a:spLocks noRot="1" noChangeAspect="1" noMove="1" noResize="1" noEditPoints="1" noAdjustHandles="1" noChangeArrowheads="1" noChangeShapeType="1" noTextEdit="1"/>
                </p:cNvSpPr>
                <p:nvPr/>
              </p:nvSpPr>
              <p:spPr>
                <a:xfrm>
                  <a:off x="10372568" y="3429000"/>
                  <a:ext cx="415178" cy="369332"/>
                </a:xfrm>
                <a:prstGeom prst="rect">
                  <a:avLst/>
                </a:prstGeom>
                <a:blipFill>
                  <a:blip r:embed="rId7"/>
                  <a:stretch>
                    <a:fillRect l="-24138" r="-10345" b="-4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2218349E-B628-6547-AF7F-2D61E23BA6BF}"/>
                    </a:ext>
                  </a:extLst>
                </p:cNvPr>
                <p:cNvSpPr/>
                <p:nvPr/>
              </p:nvSpPr>
              <p:spPr>
                <a:xfrm>
                  <a:off x="1912534" y="1673862"/>
                  <a:ext cx="11881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rPr>
                          <m:t>2</m:t>
                        </m:r>
                        <m:r>
                          <a:rPr kumimoji="1" lang="en-US" altLang="zh-CN" b="0" i="1" smtClean="0">
                            <a:latin typeface="Cambria Math" panose="02040503050406030204" pitchFamily="18" charset="0"/>
                          </a:rPr>
                          <m:t>56</m:t>
                        </m:r>
                        <m:r>
                          <a:rPr kumimoji="1" lang="en-US" altLang="zh-CN" i="1">
                            <a:latin typeface="Cambria Math" panose="02040503050406030204" pitchFamily="18" charset="0"/>
                            <a:ea typeface="Cambria Math" panose="02040503050406030204" pitchFamily="18" charset="0"/>
                          </a:rPr>
                          <m:t>×2</m:t>
                        </m:r>
                        <m:r>
                          <a:rPr kumimoji="1" lang="en-US" altLang="zh-CN" b="0" i="1" smtClean="0">
                            <a:latin typeface="Cambria Math" panose="02040503050406030204" pitchFamily="18" charset="0"/>
                            <a:ea typeface="Cambria Math" panose="02040503050406030204" pitchFamily="18" charset="0"/>
                          </a:rPr>
                          <m:t>56</m:t>
                        </m:r>
                      </m:oMath>
                    </m:oMathPara>
                  </a14:m>
                  <a:endParaRPr lang="zh-CN" altLang="en-US" dirty="0"/>
                </a:p>
              </p:txBody>
            </p:sp>
          </mc:Choice>
          <mc:Fallback xmlns="">
            <p:sp>
              <p:nvSpPr>
                <p:cNvPr id="62" name="矩形 61">
                  <a:extLst>
                    <a:ext uri="{FF2B5EF4-FFF2-40B4-BE49-F238E27FC236}">
                      <a16:creationId xmlns:a16="http://schemas.microsoft.com/office/drawing/2014/main" id="{2218349E-B628-6547-AF7F-2D61E23BA6BF}"/>
                    </a:ext>
                  </a:extLst>
                </p:cNvPr>
                <p:cNvSpPr>
                  <a:spLocks noRot="1" noChangeAspect="1" noMove="1" noResize="1" noEditPoints="1" noAdjustHandles="1" noChangeArrowheads="1" noChangeShapeType="1" noTextEdit="1"/>
                </p:cNvSpPr>
                <p:nvPr/>
              </p:nvSpPr>
              <p:spPr>
                <a:xfrm>
                  <a:off x="1912534" y="1673862"/>
                  <a:ext cx="1188146" cy="369332"/>
                </a:xfrm>
                <a:prstGeom prst="rect">
                  <a:avLst/>
                </a:prstGeom>
                <a:blipFill>
                  <a:blip r:embed="rId8"/>
                  <a:stretch>
                    <a:fillRect r="-6024" b="-740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23DD4C60-DE84-7E45-A0AC-76EC1F16651A}"/>
                  </a:ext>
                </a:extLst>
              </p:cNvPr>
              <p:cNvSpPr txBox="1"/>
              <p:nvPr/>
            </p:nvSpPr>
            <p:spPr>
              <a:xfrm>
                <a:off x="356838" y="4510222"/>
                <a:ext cx="3260431" cy="1569660"/>
              </a:xfrm>
              <a:prstGeom prst="rect">
                <a:avLst/>
              </a:prstGeom>
              <a:noFill/>
            </p:spPr>
            <p:txBody>
              <a:bodyPr wrap="square" rtlCol="0">
                <a:spAutoFit/>
              </a:bodyPr>
              <a:lstStyle/>
              <a:p>
                <a14:m>
                  <m:oMath xmlns:m="http://schemas.openxmlformats.org/officeDocument/2006/math">
                    <m:r>
                      <a:rPr kumimoji="1" lang="en-US" altLang="zh-CN" sz="2400" b="0" i="1" smtClean="0">
                        <a:latin typeface="Cambria Math" panose="02040503050406030204" pitchFamily="18" charset="0"/>
                      </a:rPr>
                      <m:t>𝑥</m:t>
                    </m:r>
                  </m:oMath>
                </a14:m>
                <a:r>
                  <a:rPr kumimoji="1" lang="en-US" altLang="zh-CN" sz="2400" b="0" dirty="0">
                    <a:latin typeface="Times New Roman" panose="02020603050405020304" pitchFamily="18" charset="0"/>
                    <a:cs typeface="Times New Roman" panose="02020603050405020304" pitchFamily="18" charset="0"/>
                  </a:rPr>
                  <a:t>:</a:t>
                </a:r>
                <a:r>
                  <a:rPr kumimoji="1" lang="zh-CN" altLang="en-US" sz="2400" b="0" dirty="0">
                    <a:latin typeface="Times New Roman" panose="02020603050405020304" pitchFamily="18" charset="0"/>
                    <a:cs typeface="Times New Roman" panose="02020603050405020304" pitchFamily="18" charset="0"/>
                  </a:rPr>
                  <a:t> </a:t>
                </a:r>
                <a:r>
                  <a:rPr kumimoji="1" lang="en-US" altLang="zh-CN" sz="2400" b="0" dirty="0">
                    <a:latin typeface="Times New Roman" panose="02020603050405020304" pitchFamily="18" charset="0"/>
                    <a:cs typeface="Times New Roman" panose="02020603050405020304" pitchFamily="18" charset="0"/>
                  </a:rPr>
                  <a:t>Images</a:t>
                </a:r>
              </a:p>
              <a:p>
                <a14:m>
                  <m:oMath xmlns:m="http://schemas.openxmlformats.org/officeDocument/2006/math">
                    <m:r>
                      <a:rPr kumimoji="1" lang="en-US" altLang="zh-CN" sz="2400" b="0" i="1" smtClean="0">
                        <a:latin typeface="Cambria Math" panose="02040503050406030204" pitchFamily="18" charset="0"/>
                      </a:rPr>
                      <m:t>𝑦</m:t>
                    </m:r>
                  </m:oMath>
                </a14:m>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Captions</a:t>
                </a:r>
              </a:p>
              <a:p>
                <a14:m>
                  <m:oMath xmlns:m="http://schemas.openxmlformats.org/officeDocument/2006/math">
                    <m:r>
                      <a:rPr kumimoji="1" lang="en-US" altLang="zh-CN" sz="2400" b="0" i="1" smtClean="0">
                        <a:latin typeface="Cambria Math" panose="02040503050406030204" pitchFamily="18" charset="0"/>
                      </a:rPr>
                      <m:t>𝑧</m:t>
                    </m:r>
                  </m:oMath>
                </a14:m>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tokens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for</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encoded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RGB</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image</a:t>
                </a:r>
                <a:endParaRPr kumimoji="1" lang="zh-CN" altLang="en-US" sz="2400" dirty="0">
                  <a:latin typeface="Times New Roman" panose="02020603050405020304" pitchFamily="18" charset="0"/>
                  <a:cs typeface="Times New Roman" panose="02020603050405020304" pitchFamily="18" charset="0"/>
                </a:endParaRPr>
              </a:p>
            </p:txBody>
          </p:sp>
        </mc:Choice>
        <mc:Fallback xmlns="">
          <p:sp>
            <p:nvSpPr>
              <p:cNvPr id="64" name="文本框 63">
                <a:extLst>
                  <a:ext uri="{FF2B5EF4-FFF2-40B4-BE49-F238E27FC236}">
                    <a16:creationId xmlns:a16="http://schemas.microsoft.com/office/drawing/2014/main" id="{23DD4C60-DE84-7E45-A0AC-76EC1F16651A}"/>
                  </a:ext>
                </a:extLst>
              </p:cNvPr>
              <p:cNvSpPr txBox="1">
                <a:spLocks noRot="1" noChangeAspect="1" noMove="1" noResize="1" noEditPoints="1" noAdjustHandles="1" noChangeArrowheads="1" noChangeShapeType="1" noTextEdit="1"/>
              </p:cNvSpPr>
              <p:nvPr/>
            </p:nvSpPr>
            <p:spPr>
              <a:xfrm>
                <a:off x="356838" y="4510222"/>
                <a:ext cx="3260431" cy="1569660"/>
              </a:xfrm>
              <a:prstGeom prst="rect">
                <a:avLst/>
              </a:prstGeom>
              <a:blipFill>
                <a:blip r:embed="rId9"/>
                <a:stretch>
                  <a:fillRect l="-3113" t="-3226" b="-88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125CFB36-BDC6-6E4E-9E80-675FC7F8F86B}"/>
                  </a:ext>
                </a:extLst>
              </p:cNvPr>
              <p:cNvSpPr txBox="1"/>
              <p:nvPr/>
            </p:nvSpPr>
            <p:spPr>
              <a:xfrm>
                <a:off x="3531079" y="4402106"/>
                <a:ext cx="8402420" cy="1121717"/>
              </a:xfrm>
              <a:prstGeom prst="rect">
                <a:avLst/>
              </a:prstGeom>
              <a:noFill/>
            </p:spPr>
            <p:txBody>
              <a:bodyPr wrap="square" rtlCol="0">
                <a:spAutoFit/>
              </a:bodyPr>
              <a:lstStyle/>
              <a:p>
                <a14:m>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𝑦</m:t>
                        </m:r>
                      </m:e>
                      <m:sub>
                        <m:r>
                          <a:rPr kumimoji="1" lang="en-US" altLang="zh-CN" sz="2400" b="0" i="1" smtClean="0">
                            <a:latin typeface="Cambria Math" panose="02040503050406030204" pitchFamily="18" charset="0"/>
                          </a:rPr>
                          <m:t>𝑖</m:t>
                        </m:r>
                      </m:sub>
                    </m:sSub>
                    <m:r>
                      <a:rPr kumimoji="1" lang="en-US" altLang="zh-CN" sz="2400" b="0" i="1" smtClean="0">
                        <a:latin typeface="Cambria Math" panose="02040503050406030204" pitchFamily="18" charset="0"/>
                      </a:rPr>
                      <m:t>=</m:t>
                    </m:r>
                    <m:f>
                      <m:fPr>
                        <m:ctrlPr>
                          <a:rPr kumimoji="1" lang="en-US" altLang="zh-CN" sz="2400" b="0" i="1" smtClean="0">
                            <a:latin typeface="Cambria Math" panose="02040503050406030204" pitchFamily="18" charset="0"/>
                          </a:rPr>
                        </m:ctrlPr>
                      </m:fPr>
                      <m:num>
                        <m:func>
                          <m:funcPr>
                            <m:ctrlPr>
                              <a:rPr kumimoji="1" lang="zh-CN" altLang="en-US" sz="2400" b="0" i="1" smtClean="0">
                                <a:latin typeface="Cambria Math" panose="02040503050406030204" pitchFamily="18" charset="0"/>
                              </a:rPr>
                            </m:ctrlPr>
                          </m:funcPr>
                          <m:fName>
                            <m:r>
                              <m:rPr>
                                <m:sty m:val="p"/>
                              </m:rPr>
                              <a:rPr kumimoji="1" lang="en-US" altLang="zh-CN" sz="2400" b="0" i="0" smtClean="0">
                                <a:latin typeface="Cambria Math" panose="02040503050406030204" pitchFamily="18" charset="0"/>
                              </a:rPr>
                              <m:t>exp</m:t>
                            </m:r>
                          </m:fName>
                          <m:e>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𝐺</m:t>
                                </m:r>
                              </m:e>
                              <m:sub>
                                <m:r>
                                  <a:rPr kumimoji="1" lang="en-US" altLang="zh-CN" sz="2400" b="0" i="1" smtClean="0">
                                    <a:latin typeface="Cambria Math" panose="02040503050406030204" pitchFamily="18" charset="0"/>
                                  </a:rPr>
                                  <m:t>𝑖</m:t>
                                </m:r>
                              </m:sub>
                            </m:sSub>
                            <m:r>
                              <a:rPr kumimoji="1" lang="en-US" altLang="zh-CN" sz="2400" b="0" i="1" smtClean="0">
                                <a:latin typeface="Cambria Math" panose="02040503050406030204" pitchFamily="18" charset="0"/>
                              </a:rPr>
                              <m:t>+</m:t>
                            </m:r>
                            <m:func>
                              <m:funcPr>
                                <m:ctrlPr>
                                  <a:rPr kumimoji="1" lang="zh-CN" altLang="en-US" sz="2400" b="0" i="1" smtClean="0">
                                    <a:latin typeface="Cambria Math" panose="02040503050406030204" pitchFamily="18" charset="0"/>
                                  </a:rPr>
                                </m:ctrlPr>
                              </m:funcPr>
                              <m:fName>
                                <m:r>
                                  <m:rPr>
                                    <m:sty m:val="p"/>
                                  </m:rPr>
                                  <a:rPr kumimoji="1" lang="en-US" altLang="zh-CN" sz="2400" b="0" i="0" smtClean="0">
                                    <a:latin typeface="Cambria Math" panose="02040503050406030204" pitchFamily="18" charset="0"/>
                                  </a:rPr>
                                  <m:t>log</m:t>
                                </m:r>
                              </m:fName>
                              <m:e>
                                <m:d>
                                  <m:dPr>
                                    <m:ctrlPr>
                                      <a:rPr kumimoji="1" lang="en-US" altLang="zh-CN" sz="2400" b="0" i="1" smtClean="0">
                                        <a:latin typeface="Cambria Math" panose="02040503050406030204" pitchFamily="18" charset="0"/>
                                      </a:rPr>
                                    </m:ctrlPr>
                                  </m:dPr>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𝜋</m:t>
                                        </m:r>
                                      </m:e>
                                      <m:sub>
                                        <m:r>
                                          <a:rPr kumimoji="1" lang="en-US" altLang="zh-CN" sz="2400" b="0" i="1" smtClean="0">
                                            <a:latin typeface="Cambria Math" panose="02040503050406030204" pitchFamily="18" charset="0"/>
                                          </a:rPr>
                                          <m:t>𝑖</m:t>
                                        </m:r>
                                      </m:sub>
                                    </m:sSub>
                                  </m:e>
                                </m:d>
                              </m:e>
                            </m:func>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𝜏</m:t>
                            </m:r>
                            <m:r>
                              <a:rPr kumimoji="1" lang="en-US" altLang="zh-CN" sz="2400" b="0" i="1" smtClean="0">
                                <a:latin typeface="Cambria Math" panose="02040503050406030204" pitchFamily="18" charset="0"/>
                              </a:rPr>
                              <m:t>)</m:t>
                            </m:r>
                          </m:e>
                        </m:func>
                      </m:num>
                      <m:den>
                        <m:nary>
                          <m:naryPr>
                            <m:chr m:val="∑"/>
                            <m:limLoc m:val="subSup"/>
                            <m:supHide m:val="on"/>
                            <m:ctrlPr>
                              <a:rPr kumimoji="1" lang="en-US" altLang="zh-CN" sz="2400" b="0" i="1" smtClean="0">
                                <a:latin typeface="Cambria Math" panose="02040503050406030204" pitchFamily="18" charset="0"/>
                              </a:rPr>
                            </m:ctrlPr>
                          </m:naryPr>
                          <m:sub>
                            <m:r>
                              <m:rPr>
                                <m:brk m:alnAt="9"/>
                              </m:rPr>
                              <a:rPr kumimoji="1" lang="en-US" altLang="zh-CN" sz="2400" b="0" i="1" smtClean="0">
                                <a:latin typeface="Cambria Math" panose="02040503050406030204" pitchFamily="18" charset="0"/>
                              </a:rPr>
                              <m:t>𝑗</m:t>
                            </m:r>
                          </m:sub>
                          <m:sup/>
                          <m:e>
                            <m:func>
                              <m:funcPr>
                                <m:ctrlPr>
                                  <a:rPr kumimoji="1" lang="zh-CN" altLang="en-US" sz="2400" i="1">
                                    <a:latin typeface="Cambria Math" panose="02040503050406030204" pitchFamily="18" charset="0"/>
                                  </a:rPr>
                                </m:ctrlPr>
                              </m:funcPr>
                              <m:fName>
                                <m:r>
                                  <m:rPr>
                                    <m:sty m:val="p"/>
                                  </m:rPr>
                                  <a:rPr kumimoji="1" lang="en-US" altLang="zh-CN" sz="2400">
                                    <a:latin typeface="Cambria Math" panose="02040503050406030204" pitchFamily="18" charset="0"/>
                                  </a:rPr>
                                  <m:t>exp</m:t>
                                </m:r>
                              </m:fName>
                              <m:e>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𝐺</m:t>
                                    </m:r>
                                  </m:e>
                                  <m:sub>
                                    <m:r>
                                      <a:rPr kumimoji="1" lang="en-US" altLang="zh-CN" sz="2400" b="0" i="1" smtClean="0">
                                        <a:latin typeface="Cambria Math" panose="02040503050406030204" pitchFamily="18" charset="0"/>
                                      </a:rPr>
                                      <m:t>𝑗</m:t>
                                    </m:r>
                                  </m:sub>
                                </m:sSub>
                                <m:r>
                                  <a:rPr kumimoji="1" lang="en-US" altLang="zh-CN" sz="2400" i="1">
                                    <a:latin typeface="Cambria Math" panose="02040503050406030204" pitchFamily="18" charset="0"/>
                                  </a:rPr>
                                  <m:t>+</m:t>
                                </m:r>
                                <m:func>
                                  <m:funcPr>
                                    <m:ctrlPr>
                                      <a:rPr kumimoji="1" lang="zh-CN" altLang="en-US"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d>
                                      <m:dPr>
                                        <m:ctrlPr>
                                          <a:rPr kumimoji="1" lang="en-US" altLang="zh-CN" sz="2400" i="1">
                                            <a:latin typeface="Cambria Math" panose="02040503050406030204" pitchFamily="18" charset="0"/>
                                          </a:rPr>
                                        </m:ctrlPr>
                                      </m:d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𝜋</m:t>
                                            </m:r>
                                          </m:e>
                                          <m:sub>
                                            <m:r>
                                              <a:rPr kumimoji="1" lang="en-US" altLang="zh-CN" sz="2400" b="0" i="1" smtClean="0">
                                                <a:latin typeface="Cambria Math" panose="02040503050406030204" pitchFamily="18" charset="0"/>
                                                <a:ea typeface="Cambria Math" panose="02040503050406030204" pitchFamily="18" charset="0"/>
                                              </a:rPr>
                                              <m:t>𝑗</m:t>
                                            </m:r>
                                          </m:sub>
                                        </m:sSub>
                                      </m:e>
                                    </m:d>
                                  </m:e>
                                </m:func>
                                <m:r>
                                  <a:rPr kumimoji="1" lang="en-US" altLang="zh-CN" sz="2400" i="1">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𝜏</m:t>
                                </m:r>
                                <m:r>
                                  <a:rPr kumimoji="1" lang="en-US" altLang="zh-CN" sz="2400" i="1">
                                    <a:latin typeface="Cambria Math" panose="02040503050406030204" pitchFamily="18" charset="0"/>
                                  </a:rPr>
                                  <m:t>)</m:t>
                                </m:r>
                              </m:e>
                            </m:func>
                          </m:e>
                        </m:nary>
                      </m:den>
                    </m:f>
                    <m:r>
                      <a:rPr kumimoji="1" lang="en-US" altLang="zh-CN" sz="2400" b="0" i="0" smtClean="0">
                        <a:latin typeface="Cambria Math" panose="02040503050406030204" pitchFamily="18" charset="0"/>
                      </a:rPr>
                      <m:t>,</m:t>
                    </m:r>
                    <m:r>
                      <a:rPr kumimoji="1" lang="zh-CN" altLang="en-US" sz="2400" b="0" i="1" smtClean="0">
                        <a:latin typeface="Cambria Math" panose="02040503050406030204" pitchFamily="18" charset="0"/>
                      </a:rPr>
                      <m:t>   </m:t>
                    </m:r>
                    <m:sSub>
                      <m:sSubPr>
                        <m:ctrlPr>
                          <a:rPr kumimoji="1" lang="en-US" altLang="zh-CN" sz="2400" i="1" smtClean="0">
                            <a:latin typeface="Cambria Math" panose="02040503050406030204" pitchFamily="18" charset="0"/>
                          </a:rPr>
                        </m:ctrlPr>
                      </m:sSubPr>
                      <m:e>
                        <m:r>
                          <a:rPr kumimoji="1" lang="en-US" altLang="zh-CN" sz="2400" i="1">
                            <a:latin typeface="Cambria Math" panose="02040503050406030204" pitchFamily="18" charset="0"/>
                          </a:rPr>
                          <m:t>𝐺</m:t>
                        </m:r>
                      </m:e>
                      <m:sub>
                        <m:r>
                          <a:rPr kumimoji="1" lang="en-US" altLang="zh-CN" sz="2400" i="1">
                            <a:latin typeface="Cambria Math" panose="02040503050406030204" pitchFamily="18" charset="0"/>
                          </a:rPr>
                          <m:t>𝑖</m:t>
                        </m:r>
                      </m:sub>
                    </m:sSub>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𝐺𝑢𝑚𝑏𝑒𝑙</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0,1</m:t>
                        </m:r>
                      </m:e>
                    </m:d>
                  </m:oMath>
                </a14:m>
                <a:r>
                  <a:rPr kumimoji="1" lang="en-US" altLang="zh-CN" sz="2400" dirty="0"/>
                  <a:t>,</a:t>
                </a:r>
                <a:r>
                  <a:rPr kumimoji="1" lang="zh-CN" altLang="en-US" sz="2400" dirty="0"/>
                  <a:t> </a:t>
                </a:r>
                <a:endParaRPr kumimoji="1" lang="en-US" altLang="zh-CN" sz="2400" dirty="0"/>
              </a:p>
              <a:p>
                <a14:m>
                  <m:oMath xmlns:m="http://schemas.openxmlformats.org/officeDocument/2006/math">
                    <m:r>
                      <a:rPr kumimoji="1" lang="en-US" altLang="zh-CN" sz="2400" i="1" dirty="0" smtClean="0">
                        <a:latin typeface="Cambria Math" panose="02040503050406030204" pitchFamily="18" charset="0"/>
                        <a:cs typeface="Times New Roman" panose="02020603050405020304" pitchFamily="18" charset="0"/>
                      </a:rPr>
                      <m:t>𝑖</m:t>
                    </m:r>
                  </m:oMath>
                </a14:m>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index,</a:t>
                </a:r>
                <a:r>
                  <a:rPr kumimoji="1" lang="zh-CN" alt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𝜋</m:t>
                        </m:r>
                      </m:e>
                      <m:sub>
                        <m:r>
                          <a:rPr kumimoji="1" lang="en-US" altLang="zh-CN" sz="2400" i="1">
                            <a:latin typeface="Cambria Math" panose="02040503050406030204" pitchFamily="18" charset="0"/>
                          </a:rPr>
                          <m:t>𝑖</m:t>
                        </m:r>
                      </m:sub>
                    </m:sSub>
                  </m:oMath>
                </a14:m>
                <a:r>
                  <a:rPr kumimoji="1"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class probabilities to be learned by </a:t>
                </a:r>
                <a:r>
                  <a:rPr lang="en-US" altLang="zh-CN" sz="2400" dirty="0">
                    <a:latin typeface="Times New Roman" panose="02020603050405020304" pitchFamily="18" charset="0"/>
                    <a:cs typeface="Times New Roman" panose="02020603050405020304" pitchFamily="18" charset="0"/>
                  </a:rPr>
                  <a:t>the</a:t>
                </a:r>
                <a:r>
                  <a:rPr lang="en" altLang="zh-CN" sz="2400" dirty="0">
                    <a:latin typeface="Times New Roman" panose="02020603050405020304" pitchFamily="18" charset="0"/>
                    <a:cs typeface="Times New Roman" panose="02020603050405020304" pitchFamily="18" charset="0"/>
                  </a:rPr>
                  <a:t> neural network</a:t>
                </a:r>
              </a:p>
            </p:txBody>
          </p:sp>
        </mc:Choice>
        <mc:Fallback xmlns="">
          <p:sp>
            <p:nvSpPr>
              <p:cNvPr id="65" name="文本框 64">
                <a:extLst>
                  <a:ext uri="{FF2B5EF4-FFF2-40B4-BE49-F238E27FC236}">
                    <a16:creationId xmlns:a16="http://schemas.microsoft.com/office/drawing/2014/main" id="{125CFB36-BDC6-6E4E-9E80-675FC7F8F86B}"/>
                  </a:ext>
                </a:extLst>
              </p:cNvPr>
              <p:cNvSpPr txBox="1">
                <a:spLocks noRot="1" noChangeAspect="1" noMove="1" noResize="1" noEditPoints="1" noAdjustHandles="1" noChangeArrowheads="1" noChangeShapeType="1" noTextEdit="1"/>
              </p:cNvSpPr>
              <p:nvPr/>
            </p:nvSpPr>
            <p:spPr>
              <a:xfrm>
                <a:off x="3531079" y="4402106"/>
                <a:ext cx="8402420" cy="1121717"/>
              </a:xfrm>
              <a:prstGeom prst="rect">
                <a:avLst/>
              </a:prstGeom>
              <a:blipFill>
                <a:blip r:embed="rId10"/>
                <a:stretch>
                  <a:fillRect l="-151" t="-7865" b="-19101"/>
                </a:stretch>
              </a:blipFill>
            </p:spPr>
            <p:txBody>
              <a:bodyPr/>
              <a:lstStyle/>
              <a:p>
                <a:r>
                  <a:rPr lang="zh-CN" altLang="en-US">
                    <a:noFill/>
                  </a:rPr>
                  <a:t> </a:t>
                </a:r>
              </a:p>
            </p:txBody>
          </p:sp>
        </mc:Fallback>
      </mc:AlternateContent>
      <p:sp>
        <p:nvSpPr>
          <p:cNvPr id="66" name="文本框 65">
            <a:extLst>
              <a:ext uri="{FF2B5EF4-FFF2-40B4-BE49-F238E27FC236}">
                <a16:creationId xmlns:a16="http://schemas.microsoft.com/office/drawing/2014/main" id="{E86FA452-81AE-A842-B43C-33582884C723}"/>
              </a:ext>
            </a:extLst>
          </p:cNvPr>
          <p:cNvSpPr txBox="1"/>
          <p:nvPr/>
        </p:nvSpPr>
        <p:spPr>
          <a:xfrm>
            <a:off x="3004655" y="3997414"/>
            <a:ext cx="2577950"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Gumbel-SoftMax:</a:t>
            </a:r>
            <a:endParaRPr kumimoji="1" lang="zh-CN" altLang="en-US" sz="2400" b="1"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57256CBE-F4A7-8643-9448-FD24B427C095}"/>
              </a:ext>
            </a:extLst>
          </p:cNvPr>
          <p:cNvSpPr txBox="1"/>
          <p:nvPr/>
        </p:nvSpPr>
        <p:spPr>
          <a:xfrm>
            <a:off x="3004655" y="5421105"/>
            <a:ext cx="3765774"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Logit-Laplace</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distribution:</a:t>
            </a:r>
            <a:endParaRPr kumimoji="1"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0483F85-CAF7-0B4B-A442-B43B5986056A}"/>
                  </a:ext>
                </a:extLst>
              </p:cNvPr>
              <p:cNvSpPr txBox="1"/>
              <p:nvPr/>
            </p:nvSpPr>
            <p:spPr>
              <a:xfrm>
                <a:off x="4545871" y="5882770"/>
                <a:ext cx="4831772"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e>
                          <m:r>
                            <a:rPr kumimoji="1" lang="en-US" altLang="zh-CN" b="0" i="1" smtClean="0">
                              <a:latin typeface="Cambria Math" panose="02040503050406030204" pitchFamily="18" charset="0"/>
                              <a:ea typeface="Cambria Math" panose="02040503050406030204" pitchFamily="18" charset="0"/>
                            </a:rPr>
                            <m:t>𝜇</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𝑏</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𝑏𝑥</m:t>
                          </m:r>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den>
                      </m:f>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exp</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d>
                                    <m:dPr>
                                      <m:begChr m:val="|"/>
                                      <m:endChr m:val="|"/>
                                      <m:ctrlPr>
                                        <a:rPr kumimoji="1" lang="en-US" altLang="zh-CN" b="0" i="1" smtClean="0">
                                          <a:latin typeface="Cambria Math" panose="02040503050406030204" pitchFamily="18" charset="0"/>
                                        </a:rPr>
                                      </m:ctrlPr>
                                    </m:dPr>
                                    <m:e>
                                      <m:r>
                                        <m:rPr>
                                          <m:sty m:val="p"/>
                                        </m:rPr>
                                        <a:rPr kumimoji="1" lang="en-US" altLang="zh-CN" b="0" i="0" smtClean="0">
                                          <a:latin typeface="Cambria Math" panose="02040503050406030204" pitchFamily="18" charset="0"/>
                                        </a:rPr>
                                        <m:t>logit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e>
                                  </m:d>
                                </m:num>
                                <m:den>
                                  <m:r>
                                    <a:rPr kumimoji="1" lang="en-US" altLang="zh-CN" b="0" i="1" smtClean="0">
                                      <a:latin typeface="Cambria Math" panose="02040503050406030204" pitchFamily="18" charset="0"/>
                                    </a:rPr>
                                    <m:t>𝑏</m:t>
                                  </m:r>
                                </m:den>
                              </m:f>
                            </m:e>
                          </m:d>
                        </m:e>
                      </m:func>
                    </m:oMath>
                  </m:oMathPara>
                </a14:m>
                <a:endParaRPr kumimoji="1" lang="zh-CN" altLang="en-US" dirty="0"/>
              </a:p>
            </p:txBody>
          </p:sp>
        </mc:Choice>
        <mc:Fallback xmlns="">
          <p:sp>
            <p:nvSpPr>
              <p:cNvPr id="3" name="文本框 2">
                <a:extLst>
                  <a:ext uri="{FF2B5EF4-FFF2-40B4-BE49-F238E27FC236}">
                    <a16:creationId xmlns:a16="http://schemas.microsoft.com/office/drawing/2014/main" id="{C0483F85-CAF7-0B4B-A442-B43B5986056A}"/>
                  </a:ext>
                </a:extLst>
              </p:cNvPr>
              <p:cNvSpPr txBox="1">
                <a:spLocks noRot="1" noChangeAspect="1" noMove="1" noResize="1" noEditPoints="1" noAdjustHandles="1" noChangeArrowheads="1" noChangeShapeType="1" noTextEdit="1"/>
              </p:cNvSpPr>
              <p:nvPr/>
            </p:nvSpPr>
            <p:spPr>
              <a:xfrm>
                <a:off x="4545871" y="5882770"/>
                <a:ext cx="4831772" cy="714683"/>
              </a:xfrm>
              <a:prstGeom prst="rect">
                <a:avLst/>
              </a:prstGeom>
              <a:blipFill>
                <a:blip r:embed="rId11"/>
                <a:stretch>
                  <a:fillRect b="-5263"/>
                </a:stretch>
              </a:blipFill>
            </p:spPr>
            <p:txBody>
              <a:bodyPr/>
              <a:lstStyle/>
              <a:p>
                <a:r>
                  <a:rPr lang="zh-CN" altLang="en-US">
                    <a:noFill/>
                  </a:rPr>
                  <a:t> </a:t>
                </a:r>
              </a:p>
            </p:txBody>
          </p:sp>
        </mc:Fallback>
      </mc:AlternateContent>
      <p:sp>
        <p:nvSpPr>
          <p:cNvPr id="68" name="文本占位符 1">
            <a:extLst>
              <a:ext uri="{FF2B5EF4-FFF2-40B4-BE49-F238E27FC236}">
                <a16:creationId xmlns:a16="http://schemas.microsoft.com/office/drawing/2014/main" id="{7166B9B6-0321-4774-9B58-D905090B6B1A}"/>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spTree>
    <p:extLst>
      <p:ext uri="{BB962C8B-B14F-4D97-AF65-F5344CB8AC3E}">
        <p14:creationId xmlns:p14="http://schemas.microsoft.com/office/powerpoint/2010/main" val="3785126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3" y="220133"/>
            <a:ext cx="5400000"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ONE</a:t>
            </a:r>
            <a:r>
              <a:rPr kumimoji="1" lang="zh-CN" altLang="en-US" sz="2000" dirty="0">
                <a:solidFill>
                  <a:srgbClr val="2958A0"/>
                </a:solidFill>
              </a:rPr>
              <a:t> </a:t>
            </a:r>
            <a:r>
              <a:rPr kumimoji="1" lang="en-US" altLang="zh-CN" sz="2000" dirty="0">
                <a:solidFill>
                  <a:srgbClr val="2958A0"/>
                </a:solidFill>
              </a:rPr>
              <a:t>Multi-modal Pretraining </a:t>
            </a:r>
          </a:p>
        </p:txBody>
      </p:sp>
      <p:grpSp>
        <p:nvGrpSpPr>
          <p:cNvPr id="3" name="组 2"/>
          <p:cNvGrpSpPr/>
          <p:nvPr/>
        </p:nvGrpSpPr>
        <p:grpSpPr>
          <a:xfrm>
            <a:off x="265634" y="609541"/>
            <a:ext cx="3058892" cy="509896"/>
            <a:chOff x="910794" y="4967546"/>
            <a:chExt cx="3058892" cy="509896"/>
          </a:xfrm>
        </p:grpSpPr>
        <p:grpSp>
          <p:nvGrpSpPr>
            <p:cNvPr id="45" name="组合 10"/>
            <p:cNvGrpSpPr/>
            <p:nvPr/>
          </p:nvGrpSpPr>
          <p:grpSpPr>
            <a:xfrm>
              <a:off x="910794" y="4967546"/>
              <a:ext cx="3047509" cy="509896"/>
              <a:chOff x="888096" y="1000203"/>
              <a:chExt cx="5642427" cy="944066"/>
            </a:xfrm>
          </p:grpSpPr>
          <p:sp>
            <p:nvSpPr>
              <p:cNvPr id="46" name="矩形 45"/>
              <p:cNvSpPr/>
              <p:nvPr/>
            </p:nvSpPr>
            <p:spPr>
              <a:xfrm>
                <a:off x="910434" y="1044879"/>
                <a:ext cx="5583376" cy="871190"/>
              </a:xfrm>
              <a:prstGeom prst="rect">
                <a:avLst/>
              </a:prstGeom>
              <a:noFill/>
              <a:ln w="12700" cap="flat" cmpd="sng" algn="ctr">
                <a:solidFill>
                  <a:sysClr val="window" lastClr="CCE8C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dirty="0">
                  <a:solidFill>
                    <a:prstClr val="white"/>
                  </a:solidFill>
                  <a:latin typeface="Segoe UI"/>
                  <a:ea typeface="微软雅黑"/>
                </a:endParaRPr>
              </a:p>
            </p:txBody>
          </p:sp>
          <p:sp>
            <p:nvSpPr>
              <p:cNvPr id="47" name="椭圆 4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8" name="椭圆 4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9" name="椭圆 48"/>
              <p:cNvSpPr/>
              <p:nvPr/>
            </p:nvSpPr>
            <p:spPr>
              <a:xfrm>
                <a:off x="6450306" y="1865215"/>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50" name="椭圆 49"/>
              <p:cNvSpPr/>
              <p:nvPr/>
            </p:nvSpPr>
            <p:spPr>
              <a:xfrm>
                <a:off x="6458523"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grpSp>
        <p:sp>
          <p:nvSpPr>
            <p:cNvPr id="51" name="矩形 50"/>
            <p:cNvSpPr/>
            <p:nvPr/>
          </p:nvSpPr>
          <p:spPr>
            <a:xfrm>
              <a:off x="1041701" y="5042922"/>
              <a:ext cx="2927985" cy="368300"/>
            </a:xfrm>
            <a:prstGeom prst="rect">
              <a:avLst/>
            </a:prstGeom>
          </p:spPr>
          <p:txBody>
            <a:bodyPr wrap="none">
              <a:spAutoFit/>
            </a:bodyPr>
            <a:lstStyle/>
            <a:p>
              <a:r>
                <a:rPr lang="en-US" altLang="zh-CN" b="1" dirty="0">
                  <a:solidFill>
                    <a:srgbClr val="000000"/>
                  </a:solidFill>
                  <a:latin typeface="Segoe UI"/>
                  <a:ea typeface="微软雅黑"/>
                </a:rPr>
                <a:t>1.1 </a:t>
              </a:r>
              <a:r>
                <a:rPr lang="zh-CN" altLang="en-US" b="1" dirty="0">
                  <a:solidFill>
                    <a:srgbClr val="000000"/>
                  </a:solidFill>
                  <a:latin typeface="Segoe UI"/>
                  <a:ea typeface="微软雅黑"/>
                </a:rPr>
                <a:t>什么是多模态预训练？</a:t>
              </a:r>
            </a:p>
          </p:txBody>
        </p:sp>
      </p:grpSp>
      <p:sp>
        <p:nvSpPr>
          <p:cNvPr id="52" name="矩形 51"/>
          <p:cNvSpPr/>
          <p:nvPr/>
        </p:nvSpPr>
        <p:spPr>
          <a:xfrm>
            <a:off x="314325" y="1161415"/>
            <a:ext cx="11020425" cy="4253472"/>
          </a:xfrm>
          <a:prstGeom prst="rect">
            <a:avLst/>
          </a:prstGeom>
        </p:spPr>
        <p:txBody>
          <a:bodyPr wrap="square">
            <a:spAutoFit/>
          </a:bodyPr>
          <a:lstStyle/>
          <a:p>
            <a:pPr marL="285750" indent="-285750">
              <a:lnSpc>
                <a:spcPct val="130000"/>
              </a:lnSpc>
              <a:buFont typeface="Wingdings" panose="05000000000000000000" charset="0"/>
              <a:buChar char=""/>
            </a:pPr>
            <a:r>
              <a:rPr lang="zh-CN" altLang="en-US" sz="2000" dirty="0">
                <a:solidFill>
                  <a:schemeClr val="tx1">
                    <a:lumMod val="95000"/>
                    <a:lumOff val="5000"/>
                  </a:schemeClr>
                </a:solidFill>
                <a:latin typeface="微软雅黑" charset="0"/>
                <a:ea typeface="微软雅黑" charset="0"/>
              </a:rPr>
              <a:t>预训练：从</a:t>
            </a:r>
            <a:r>
              <a:rPr lang="zh-CN" altLang="en-US" sz="2400" b="1" dirty="0">
                <a:solidFill>
                  <a:schemeClr val="tx1">
                    <a:lumMod val="95000"/>
                    <a:lumOff val="5000"/>
                  </a:schemeClr>
                </a:solidFill>
                <a:latin typeface="微软雅黑" charset="0"/>
                <a:ea typeface="微软雅黑" charset="0"/>
              </a:rPr>
              <a:t>大量少标注数据</a:t>
            </a:r>
            <a:r>
              <a:rPr lang="zh-CN" altLang="en-US" sz="2000" dirty="0">
                <a:solidFill>
                  <a:schemeClr val="tx1">
                    <a:lumMod val="95000"/>
                    <a:lumOff val="5000"/>
                  </a:schemeClr>
                </a:solidFill>
                <a:latin typeface="微软雅黑" charset="0"/>
                <a:ea typeface="微软雅黑" charset="0"/>
              </a:rPr>
              <a:t>中提取尽可能多的共性特征，减轻特定任务的学习负担。</a:t>
            </a:r>
          </a:p>
          <a:p>
            <a:pPr indent="0">
              <a:lnSpc>
                <a:spcPct val="130000"/>
              </a:lnSpc>
              <a:buFont typeface="Wingdings" panose="05000000000000000000" charset="0"/>
              <a:buNone/>
            </a:pPr>
            <a:endParaRPr lang="zh-CN" altLang="en-US" sz="1600" dirty="0">
              <a:solidFill>
                <a:schemeClr val="tx1">
                  <a:lumMod val="95000"/>
                  <a:lumOff val="5000"/>
                </a:schemeClr>
              </a:solidFill>
              <a:latin typeface="微软雅黑" charset="0"/>
              <a:ea typeface="微软雅黑" charset="0"/>
            </a:endParaRPr>
          </a:p>
          <a:p>
            <a:pPr marL="285750" indent="-285750">
              <a:lnSpc>
                <a:spcPct val="130000"/>
              </a:lnSpc>
              <a:buFont typeface="Wingdings" panose="05000000000000000000" charset="0"/>
              <a:buChar char=""/>
            </a:pPr>
            <a:r>
              <a:rPr lang="zh-CN" altLang="en-US" sz="2000" dirty="0">
                <a:solidFill>
                  <a:schemeClr val="tx1">
                    <a:lumMod val="95000"/>
                    <a:lumOff val="5000"/>
                  </a:schemeClr>
                </a:solidFill>
                <a:latin typeface="微软雅黑" charset="0"/>
                <a:ea typeface="微软雅黑" charset="0"/>
              </a:rPr>
              <a:t>预训练步骤：</a:t>
            </a:r>
          </a:p>
          <a:p>
            <a:pPr marL="342900" indent="-342900">
              <a:lnSpc>
                <a:spcPct val="130000"/>
              </a:lnSpc>
              <a:buFont typeface="+mj-ea"/>
              <a:buAutoNum type="circleNumDbPlain"/>
            </a:pPr>
            <a:r>
              <a:rPr lang="zh-CN" altLang="en-US" sz="1600" dirty="0">
                <a:solidFill>
                  <a:schemeClr val="tx1">
                    <a:lumMod val="95000"/>
                    <a:lumOff val="5000"/>
                  </a:schemeClr>
                </a:solidFill>
                <a:latin typeface="微软雅黑" charset="0"/>
                <a:ea typeface="微软雅黑" charset="0"/>
              </a:rPr>
              <a:t>利用</a:t>
            </a:r>
            <a:r>
              <a:rPr lang="zh-CN" altLang="en-US" sz="2400" b="1" dirty="0">
                <a:solidFill>
                  <a:schemeClr val="tx1">
                    <a:lumMod val="95000"/>
                    <a:lumOff val="5000"/>
                  </a:schemeClr>
                </a:solidFill>
                <a:latin typeface="微软雅黑" charset="0"/>
                <a:ea typeface="微软雅黑" charset="0"/>
              </a:rPr>
              <a:t>大量低成本</a:t>
            </a:r>
            <a:r>
              <a:rPr lang="zh-CN" altLang="en-US" sz="1600" dirty="0">
                <a:solidFill>
                  <a:schemeClr val="tx1">
                    <a:lumMod val="95000"/>
                    <a:lumOff val="5000"/>
                  </a:schemeClr>
                </a:solidFill>
                <a:latin typeface="微软雅黑" charset="0"/>
                <a:ea typeface="微软雅黑" charset="0"/>
              </a:rPr>
              <a:t>训练数据，学习其中的</a:t>
            </a:r>
            <a:r>
              <a:rPr lang="zh-CN" altLang="en-US" sz="2400" b="1" dirty="0">
                <a:solidFill>
                  <a:schemeClr val="tx1">
                    <a:lumMod val="95000"/>
                    <a:lumOff val="5000"/>
                  </a:schemeClr>
                </a:solidFill>
                <a:latin typeface="微软雅黑" charset="0"/>
                <a:ea typeface="微软雅黑" charset="0"/>
              </a:rPr>
              <a:t>共性知识</a:t>
            </a:r>
            <a:r>
              <a:rPr lang="zh-CN" altLang="en-US" sz="1400" dirty="0">
                <a:solidFill>
                  <a:schemeClr val="tx1">
                    <a:lumMod val="95000"/>
                    <a:lumOff val="5000"/>
                  </a:schemeClr>
                </a:solidFill>
                <a:latin typeface="微软雅黑" charset="0"/>
                <a:ea typeface="微软雅黑" charset="0"/>
              </a:rPr>
              <a:t> </a:t>
            </a:r>
            <a:r>
              <a:rPr lang="zh-CN" altLang="en-US" sz="1600" dirty="0">
                <a:solidFill>
                  <a:schemeClr val="tx1">
                    <a:lumMod val="95000"/>
                    <a:lumOff val="5000"/>
                  </a:schemeClr>
                </a:solidFill>
                <a:latin typeface="微软雅黑" charset="0"/>
                <a:ea typeface="微软雅黑" charset="0"/>
              </a:rPr>
              <a:t>； </a:t>
            </a:r>
          </a:p>
          <a:p>
            <a:pPr marL="342900" indent="-342900">
              <a:lnSpc>
                <a:spcPct val="130000"/>
              </a:lnSpc>
              <a:buFont typeface="+mj-ea"/>
              <a:buAutoNum type="circleNumDbPlain"/>
            </a:pPr>
            <a:r>
              <a:rPr lang="zh-CN" altLang="en-US" sz="1600" dirty="0">
                <a:solidFill>
                  <a:schemeClr val="tx1">
                    <a:lumMod val="95000"/>
                    <a:lumOff val="5000"/>
                  </a:schemeClr>
                </a:solidFill>
                <a:latin typeface="微软雅黑" charset="0"/>
                <a:ea typeface="微软雅黑" charset="0"/>
              </a:rPr>
              <a:t>使用</a:t>
            </a:r>
            <a:r>
              <a:rPr lang="zh-CN" altLang="en-US" sz="2400" b="1" dirty="0">
                <a:solidFill>
                  <a:schemeClr val="tx1">
                    <a:lumMod val="95000"/>
                    <a:lumOff val="5000"/>
                  </a:schemeClr>
                </a:solidFill>
                <a:latin typeface="微软雅黑" charset="0"/>
                <a:ea typeface="微软雅黑" charset="0"/>
              </a:rPr>
              <a:t>目标领域</a:t>
            </a:r>
            <a:r>
              <a:rPr lang="zh-CN" altLang="en-US" sz="1600" dirty="0">
                <a:solidFill>
                  <a:schemeClr val="tx1">
                    <a:lumMod val="95000"/>
                    <a:lumOff val="5000"/>
                  </a:schemeClr>
                </a:solidFill>
                <a:latin typeface="微软雅黑" charset="0"/>
                <a:ea typeface="微软雅黑" charset="0"/>
              </a:rPr>
              <a:t>的少量标注数据进行</a:t>
            </a:r>
            <a:r>
              <a:rPr lang="zh-CN" altLang="en-US" sz="2400" b="1" dirty="0">
                <a:solidFill>
                  <a:schemeClr val="tx1">
                    <a:lumMod val="95000"/>
                    <a:lumOff val="5000"/>
                  </a:schemeClr>
                </a:solidFill>
                <a:latin typeface="微软雅黑" charset="0"/>
                <a:ea typeface="微软雅黑" charset="0"/>
              </a:rPr>
              <a:t>微调</a:t>
            </a:r>
            <a:r>
              <a:rPr lang="zh-CN" altLang="en-US" sz="1600" dirty="0">
                <a:solidFill>
                  <a:schemeClr val="tx1">
                    <a:lumMod val="95000"/>
                    <a:lumOff val="5000"/>
                  </a:schemeClr>
                </a:solidFill>
                <a:latin typeface="微软雅黑" charset="0"/>
                <a:ea typeface="微软雅黑" charset="0"/>
              </a:rPr>
              <a:t>，学习其中的</a:t>
            </a:r>
            <a:r>
              <a:rPr lang="zh-CN" altLang="en-US" sz="2400" b="1" dirty="0">
                <a:solidFill>
                  <a:schemeClr val="tx1">
                    <a:lumMod val="95000"/>
                    <a:lumOff val="5000"/>
                  </a:schemeClr>
                </a:solidFill>
                <a:latin typeface="微软雅黑" charset="0"/>
                <a:ea typeface="微软雅黑" charset="0"/>
              </a:rPr>
              <a:t>特性知识</a:t>
            </a:r>
            <a:endParaRPr lang="zh-CN" altLang="en-US" sz="1600" b="1" dirty="0">
              <a:solidFill>
                <a:schemeClr val="tx1">
                  <a:lumMod val="95000"/>
                  <a:lumOff val="5000"/>
                </a:schemeClr>
              </a:solidFill>
              <a:latin typeface="微软雅黑" charset="0"/>
              <a:ea typeface="微软雅黑" charset="0"/>
            </a:endParaRPr>
          </a:p>
          <a:p>
            <a:pPr indent="0">
              <a:lnSpc>
                <a:spcPct val="130000"/>
              </a:lnSpc>
              <a:buFont typeface="+mj-ea"/>
              <a:buNone/>
            </a:pPr>
            <a:r>
              <a:rPr lang="zh-CN" altLang="en-US" sz="1600" dirty="0">
                <a:solidFill>
                  <a:schemeClr val="tx1">
                    <a:lumMod val="95000"/>
                    <a:lumOff val="5000"/>
                  </a:schemeClr>
                </a:solidFill>
                <a:latin typeface="微软雅黑" charset="0"/>
                <a:ea typeface="微软雅黑" charset="0"/>
              </a:rPr>
              <a:t> </a:t>
            </a:r>
            <a:endParaRPr lang="zh-CN" altLang="en-US" sz="2000" dirty="0">
              <a:solidFill>
                <a:schemeClr val="tx1">
                  <a:lumMod val="95000"/>
                  <a:lumOff val="5000"/>
                </a:schemeClr>
              </a:solidFill>
              <a:latin typeface="微软雅黑" charset="0"/>
              <a:ea typeface="微软雅黑" charset="0"/>
            </a:endParaRPr>
          </a:p>
          <a:p>
            <a:pPr marL="285750" indent="-285750">
              <a:lnSpc>
                <a:spcPct val="130000"/>
              </a:lnSpc>
              <a:buFont typeface="Wingdings" panose="05000000000000000000" charset="0"/>
              <a:buChar char=""/>
            </a:pPr>
            <a:r>
              <a:rPr lang="zh-CN" altLang="en-US" sz="2000" dirty="0">
                <a:solidFill>
                  <a:schemeClr val="tx1">
                    <a:lumMod val="95000"/>
                    <a:lumOff val="5000"/>
                  </a:schemeClr>
                </a:solidFill>
                <a:latin typeface="微软雅黑" charset="0"/>
                <a:ea typeface="微软雅黑" charset="0"/>
              </a:rPr>
              <a:t>举例说明：</a:t>
            </a:r>
          </a:p>
          <a:p>
            <a:pPr indent="0">
              <a:lnSpc>
                <a:spcPct val="130000"/>
              </a:lnSpc>
              <a:buFont typeface="Wingdings" panose="05000000000000000000" charset="0"/>
              <a:buNone/>
            </a:pPr>
            <a:endParaRPr lang="zh-CN" altLang="en-US" sz="2000" dirty="0">
              <a:solidFill>
                <a:schemeClr val="tx1">
                  <a:lumMod val="95000"/>
                  <a:lumOff val="5000"/>
                </a:schemeClr>
              </a:solidFill>
              <a:latin typeface="微软雅黑" charset="0"/>
              <a:ea typeface="微软雅黑" charset="0"/>
            </a:endParaRPr>
          </a:p>
          <a:p>
            <a:pPr marL="285750" indent="-285750">
              <a:lnSpc>
                <a:spcPct val="130000"/>
              </a:lnSpc>
              <a:buFont typeface="Wingdings" panose="05000000000000000000" charset="0"/>
              <a:buChar char=""/>
            </a:pPr>
            <a:endParaRPr lang="zh-CN" altLang="en-US" sz="2000" dirty="0">
              <a:solidFill>
                <a:schemeClr val="tx1">
                  <a:lumMod val="95000"/>
                  <a:lumOff val="5000"/>
                </a:schemeClr>
              </a:solidFill>
              <a:latin typeface="微软雅黑" charset="0"/>
              <a:ea typeface="微软雅黑" charset="0"/>
            </a:endParaRPr>
          </a:p>
          <a:p>
            <a:pPr marL="285750" indent="-285750">
              <a:lnSpc>
                <a:spcPct val="130000"/>
              </a:lnSpc>
              <a:buFont typeface="Wingdings" panose="05000000000000000000" charset="0"/>
              <a:buChar char=""/>
            </a:pPr>
            <a:endParaRPr lang="zh-CN" altLang="en-US" sz="2000" dirty="0">
              <a:solidFill>
                <a:schemeClr val="tx1">
                  <a:lumMod val="95000"/>
                  <a:lumOff val="5000"/>
                </a:schemeClr>
              </a:solidFill>
              <a:latin typeface="微软雅黑" charset="0"/>
              <a:ea typeface="微软雅黑" charset="0"/>
            </a:endParaRPr>
          </a:p>
        </p:txBody>
      </p:sp>
      <p:pic>
        <p:nvPicPr>
          <p:cNvPr id="4" name="图片 4" descr="56D0FE31-4919-402B-A9D8-7CC7439AB91D"/>
          <p:cNvPicPr>
            <a:picLocks noChangeAspect="1"/>
          </p:cNvPicPr>
          <p:nvPr/>
        </p:nvPicPr>
        <p:blipFill>
          <a:blip r:embed="rId3"/>
          <a:srcRect b="59198"/>
          <a:stretch>
            <a:fillRect/>
          </a:stretch>
        </p:blipFill>
        <p:spPr>
          <a:xfrm>
            <a:off x="2965303" y="3578149"/>
            <a:ext cx="6542843" cy="1836738"/>
          </a:xfrm>
          <a:prstGeom prst="rect">
            <a:avLst/>
          </a:prstGeom>
          <a:ln>
            <a:solidFill>
              <a:srgbClr val="2958A0"/>
            </a:solidFill>
          </a:ln>
        </p:spPr>
      </p:pic>
      <p:sp>
        <p:nvSpPr>
          <p:cNvPr id="5" name="矩形 4"/>
          <p:cNvSpPr/>
          <p:nvPr/>
        </p:nvSpPr>
        <p:spPr>
          <a:xfrm>
            <a:off x="995680" y="6121400"/>
            <a:ext cx="1080770" cy="491490"/>
          </a:xfrm>
          <a:prstGeom prst="rect">
            <a:avLst/>
          </a:prstGeom>
        </p:spPr>
        <p:txBody>
          <a:bodyPr wrap="square">
            <a:spAutoFit/>
          </a:bodyPr>
          <a:lstStyle/>
          <a:p>
            <a:pPr indent="0">
              <a:lnSpc>
                <a:spcPct val="130000"/>
              </a:lnSpc>
              <a:buFont typeface="Wingdings" panose="05000000000000000000" charset="0"/>
              <a:buNone/>
            </a:pPr>
            <a:r>
              <a:rPr lang="zh-CN" altLang="en-US" sz="2000" dirty="0">
                <a:solidFill>
                  <a:schemeClr val="tx1">
                    <a:lumMod val="95000"/>
                    <a:lumOff val="5000"/>
                  </a:schemeClr>
                </a:solidFill>
                <a:latin typeface="微软雅黑" charset="0"/>
                <a:ea typeface="微软雅黑" charset="0"/>
              </a:rPr>
              <a:t>预训练</a:t>
            </a:r>
          </a:p>
        </p:txBody>
      </p:sp>
      <p:sp>
        <p:nvSpPr>
          <p:cNvPr id="6" name="右箭头 5"/>
          <p:cNvSpPr/>
          <p:nvPr/>
        </p:nvSpPr>
        <p:spPr>
          <a:xfrm>
            <a:off x="2076450" y="6162675"/>
            <a:ext cx="4400550" cy="450215"/>
          </a:xfrm>
          <a:prstGeom prst="rightArrow">
            <a:avLst/>
          </a:prstGeom>
          <a:solidFill>
            <a:srgbClr val="D2DBEA"/>
          </a:solidFill>
          <a:ln>
            <a:solidFill>
              <a:srgbClr val="D2DB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75755" y="6121400"/>
            <a:ext cx="2009140" cy="491490"/>
          </a:xfrm>
          <a:prstGeom prst="rect">
            <a:avLst/>
          </a:prstGeom>
        </p:spPr>
        <p:txBody>
          <a:bodyPr wrap="square">
            <a:spAutoFit/>
          </a:bodyPr>
          <a:lstStyle/>
          <a:p>
            <a:pPr indent="0">
              <a:lnSpc>
                <a:spcPct val="130000"/>
              </a:lnSpc>
              <a:buFont typeface="Wingdings" panose="05000000000000000000" charset="0"/>
              <a:buNone/>
            </a:pPr>
            <a:r>
              <a:rPr lang="zh-CN" altLang="en-US" sz="2000" dirty="0">
                <a:solidFill>
                  <a:schemeClr val="tx1">
                    <a:lumMod val="95000"/>
                    <a:lumOff val="5000"/>
                  </a:schemeClr>
                </a:solidFill>
                <a:latin typeface="微软雅黑" charset="0"/>
                <a:ea typeface="微软雅黑" charset="0"/>
              </a:rPr>
              <a:t>多模态预训练</a:t>
            </a:r>
          </a:p>
        </p:txBody>
      </p:sp>
      <p:sp>
        <p:nvSpPr>
          <p:cNvPr id="100" name="文本框 99"/>
          <p:cNvSpPr txBox="1"/>
          <p:nvPr/>
        </p:nvSpPr>
        <p:spPr>
          <a:xfrm>
            <a:off x="1965960" y="5876290"/>
            <a:ext cx="5656580" cy="337185"/>
          </a:xfrm>
          <a:prstGeom prst="rect">
            <a:avLst/>
          </a:prstGeom>
          <a:noFill/>
          <a:ln w="9525">
            <a:noFill/>
          </a:ln>
        </p:spPr>
        <p:txBody>
          <a:bodyPr wrap="square">
            <a:spAutoFit/>
          </a:bodyPr>
          <a:lstStyle/>
          <a:p>
            <a:pPr marL="0" indent="0" algn="l"/>
            <a:r>
              <a:rPr lang="zh-CN" altLang="en-US" sz="1600" b="0" dirty="0">
                <a:solidFill>
                  <a:srgbClr val="2958A0"/>
                </a:solidFill>
                <a:latin typeface="微软雅黑" charset="0"/>
                <a:ea typeface="微软雅黑" charset="0"/>
              </a:rPr>
              <a:t>多模态领域中，高质量的多模态标注数据较少</a:t>
            </a:r>
          </a:p>
        </p:txBody>
      </p:sp>
      <p:sp>
        <p:nvSpPr>
          <p:cNvPr id="8" name="矩形 7"/>
          <p:cNvSpPr/>
          <p:nvPr/>
        </p:nvSpPr>
        <p:spPr>
          <a:xfrm>
            <a:off x="314325" y="5301615"/>
            <a:ext cx="2172970" cy="491490"/>
          </a:xfrm>
          <a:prstGeom prst="rect">
            <a:avLst/>
          </a:prstGeom>
          <a:solidFill>
            <a:srgbClr val="D2DBEA"/>
          </a:solidFill>
        </p:spPr>
        <p:txBody>
          <a:bodyPr wrap="square">
            <a:spAutoFit/>
          </a:bodyPr>
          <a:lstStyle/>
          <a:p>
            <a:pPr marL="285750" indent="-285750">
              <a:lnSpc>
                <a:spcPct val="130000"/>
              </a:lnSpc>
              <a:buFont typeface="Wingdings" panose="05000000000000000000" charset="0"/>
              <a:buChar char=""/>
            </a:pPr>
            <a:r>
              <a:rPr lang="zh-CN" altLang="en-US" sz="2000" b="1" dirty="0">
                <a:solidFill>
                  <a:schemeClr val="tx1">
                    <a:lumMod val="95000"/>
                    <a:lumOff val="5000"/>
                  </a:schemeClr>
                </a:solidFill>
                <a:latin typeface="微软雅黑" charset="0"/>
                <a:ea typeface="微软雅黑" charset="0"/>
                <a:sym typeface="+mn-ea"/>
              </a:rPr>
              <a:t>多模态预训练：</a:t>
            </a:r>
            <a:endParaRPr lang="zh-CN" altLang="en-US" sz="2000" dirty="0">
              <a:solidFill>
                <a:schemeClr val="tx1">
                  <a:lumMod val="95000"/>
                  <a:lumOff val="5000"/>
                </a:schemeClr>
              </a:solidFill>
              <a:latin typeface="微软雅黑" charset="0"/>
              <a:ea typeface="微软雅黑" charset="0"/>
            </a:endParaRPr>
          </a:p>
        </p:txBody>
      </p:sp>
    </p:spTree>
    <p:extLst>
      <p:ext uri="{BB962C8B-B14F-4D97-AF65-F5344CB8AC3E}">
        <p14:creationId xmlns:p14="http://schemas.microsoft.com/office/powerpoint/2010/main" val="169689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C7AF90D-1416-6147-90BF-5E0595B83D43}"/>
              </a:ext>
            </a:extLst>
          </p:cNvPr>
          <p:cNvSpPr>
            <a:spLocks noGrp="1"/>
          </p:cNvSpPr>
          <p:nvPr>
            <p:ph type="body" sz="quarter" idx="10"/>
          </p:nvPr>
        </p:nvSpPr>
        <p:spPr>
          <a:xfrm>
            <a:off x="265303" y="385200"/>
            <a:ext cx="5717043" cy="524934"/>
          </a:xfrm>
        </p:spPr>
        <p:txBody>
          <a:bodyPr/>
          <a:lstStyle/>
          <a:p>
            <a:r>
              <a:rPr kumimoji="1" lang="en-US" altLang="zh-CN" dirty="0"/>
              <a:t>Stage</a:t>
            </a:r>
            <a:r>
              <a:rPr kumimoji="1" lang="zh-CN" altLang="en-US" dirty="0"/>
              <a:t> </a:t>
            </a:r>
            <a:r>
              <a:rPr kumimoji="1" lang="en-US" altLang="zh-CN" dirty="0"/>
              <a:t>Two:</a:t>
            </a:r>
            <a:r>
              <a:rPr kumimoji="1" lang="zh-CN" altLang="en-US" dirty="0"/>
              <a:t> </a:t>
            </a:r>
            <a:r>
              <a:rPr kumimoji="1" lang="en-US" altLang="zh-CN" dirty="0"/>
              <a:t>Learning</a:t>
            </a:r>
            <a:r>
              <a:rPr kumimoji="1" lang="zh-CN" altLang="en-US" dirty="0"/>
              <a:t> </a:t>
            </a:r>
            <a:r>
              <a:rPr kumimoji="1" lang="en-US" altLang="zh-CN" dirty="0"/>
              <a:t>the</a:t>
            </a:r>
            <a:r>
              <a:rPr kumimoji="1" lang="zh-CN" altLang="en-US" dirty="0"/>
              <a:t> </a:t>
            </a:r>
            <a:r>
              <a:rPr kumimoji="1" lang="en-US" altLang="zh-CN" dirty="0"/>
              <a:t>Prior</a:t>
            </a:r>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AD3204-295D-5147-B2BB-5622766F02EB}"/>
                  </a:ext>
                </a:extLst>
              </p:cNvPr>
              <p:cNvSpPr txBox="1"/>
              <p:nvPr/>
            </p:nvSpPr>
            <p:spPr>
              <a:xfrm>
                <a:off x="5286313" y="1485465"/>
                <a:ext cx="6741268" cy="427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kumimoji="1" lang="zh-CN" altLang="en-US"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ln</m:t>
                          </m:r>
                        </m:fName>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𝑝</m:t>
                              </m:r>
                            </m:e>
                            <m:sub>
                              <m:r>
                                <a:rPr kumimoji="1" lang="en-US" altLang="zh-CN" sz="2000" i="1">
                                  <a:latin typeface="Cambria Math" panose="02040503050406030204" pitchFamily="18" charset="0"/>
                                  <a:ea typeface="Cambria Math" panose="02040503050406030204" pitchFamily="18" charset="0"/>
                                </a:rPr>
                                <m:t>𝜃</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𝜓</m:t>
                              </m:r>
                            </m:sub>
                          </m:sSub>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𝑥</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𝑦</m:t>
                          </m:r>
                          <m:r>
                            <a:rPr kumimoji="1" lang="en-US" altLang="zh-CN" sz="2000" b="0" i="1" smtClean="0">
                              <a:latin typeface="Cambria Math" panose="02040503050406030204" pitchFamily="18" charset="0"/>
                              <a:ea typeface="Cambria Math" panose="02040503050406030204" pitchFamily="18" charset="0"/>
                            </a:rPr>
                            <m:t>)</m:t>
                          </m:r>
                        </m:e>
                      </m:func>
                      <m:r>
                        <a:rPr kumimoji="1" lang="zh-CN" altLang="en-US" sz="2000" b="0" i="1" smtClean="0">
                          <a:latin typeface="Cambria Math" panose="02040503050406030204" pitchFamily="18" charset="0"/>
                        </a:rPr>
                        <m:t>≥</m:t>
                      </m:r>
                      <m:r>
                        <a:rPr kumimoji="1" lang="zh-CN" altLang="en-US" sz="2000" b="0" i="1" smtClean="0">
                          <a:latin typeface="Cambria Math" panose="02040503050406030204" pitchFamily="18" charset="0"/>
                        </a:rPr>
                        <m:t>𝔼</m:t>
                      </m:r>
                      <m:r>
                        <a:rPr kumimoji="1" lang="en-US" altLang="zh-CN" sz="2000" b="0" i="1" smtClean="0">
                          <a:latin typeface="Cambria Math" panose="02040503050406030204" pitchFamily="18" charset="0"/>
                        </a:rPr>
                        <m:t>(</m:t>
                      </m:r>
                      <m:func>
                        <m:funcPr>
                          <m:ctrlPr>
                            <a:rPr kumimoji="1" lang="zh-CN" altLang="en-US"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ln</m:t>
                          </m:r>
                        </m:fName>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ea typeface="Cambria Math" panose="02040503050406030204" pitchFamily="18" charset="0"/>
                                </a:rPr>
                                <m:t>𝜃</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𝑥</m:t>
                              </m:r>
                            </m:e>
                            <m:e>
                              <m:r>
                                <a:rPr kumimoji="1" lang="en-US" altLang="zh-CN" sz="2000" b="0" i="1" smtClean="0">
                                  <a:latin typeface="Cambria Math" panose="02040503050406030204" pitchFamily="18" charset="0"/>
                                </a:rPr>
                                <m:t>𝑦</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𝑧</m:t>
                              </m:r>
                            </m:e>
                          </m:d>
                        </m:e>
                      </m:func>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𝛽</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𝐷</m:t>
                          </m:r>
                        </m:e>
                        <m:sub>
                          <m:r>
                            <a:rPr kumimoji="1" lang="en-US" altLang="zh-CN" sz="2000" b="0" i="1" smtClean="0">
                              <a:latin typeface="Cambria Math" panose="02040503050406030204" pitchFamily="18" charset="0"/>
                              <a:ea typeface="Cambria Math" panose="02040503050406030204" pitchFamily="18" charset="0"/>
                            </a:rPr>
                            <m:t>𝐾𝐿</m:t>
                          </m:r>
                        </m:sub>
                      </m:sSub>
                      <m:r>
                        <a:rPr kumimoji="1" lang="en-US" altLang="zh-CN" sz="2000" b="0" i="1" smtClean="0">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𝑞</m:t>
                          </m:r>
                        </m:e>
                        <m:sub>
                          <m:r>
                            <a:rPr kumimoji="1" lang="en-US" altLang="zh-CN" sz="2000" i="1">
                              <a:latin typeface="Cambria Math" panose="02040503050406030204" pitchFamily="18" charset="0"/>
                              <a:ea typeface="Cambria Math" panose="02040503050406030204" pitchFamily="18" charset="0"/>
                            </a:rPr>
                            <m:t>𝜙</m:t>
                          </m:r>
                        </m:sub>
                      </m:sSub>
                      <m:d>
                        <m:dPr>
                          <m:ctrlPr>
                            <a:rPr kumimoji="1" lang="en-US" altLang="zh-CN" sz="2000" b="0" i="1" smtClean="0">
                              <a:latin typeface="Cambria Math" panose="02040503050406030204" pitchFamily="18" charset="0"/>
                              <a:ea typeface="Cambria Math" panose="02040503050406030204" pitchFamily="18" charset="0"/>
                            </a:rPr>
                          </m:ctrlPr>
                        </m:dPr>
                        <m:e>
                          <m:r>
                            <m:rPr>
                              <m:sty m:val="p"/>
                            </m:rPr>
                            <a:rPr kumimoji="1" lang="en-US" altLang="zh-CN" sz="2000" b="0" i="0" smtClean="0">
                              <a:latin typeface="Cambria Math" panose="02040503050406030204" pitchFamily="18" charset="0"/>
                              <a:ea typeface="Cambria Math" panose="02040503050406030204" pitchFamily="18" charset="0"/>
                            </a:rPr>
                            <m:t>y</m:t>
                          </m:r>
                          <m:r>
                            <a:rPr kumimoji="1" lang="en-US" altLang="zh-CN" sz="2000" b="0" i="0" smtClean="0">
                              <a:latin typeface="Cambria Math" panose="02040503050406030204" pitchFamily="18" charset="0"/>
                              <a:ea typeface="Cambria Math" panose="02040503050406030204" pitchFamily="18" charset="0"/>
                            </a:rPr>
                            <m:t>,</m:t>
                          </m:r>
                          <m:r>
                            <m:rPr>
                              <m:sty m:val="p"/>
                            </m:rPr>
                            <a:rPr kumimoji="1" lang="en-US" altLang="zh-CN" sz="2000" b="0" i="0" smtClean="0">
                              <a:latin typeface="Cambria Math" panose="02040503050406030204" pitchFamily="18" charset="0"/>
                              <a:ea typeface="Cambria Math" panose="02040503050406030204" pitchFamily="18" charset="0"/>
                            </a:rPr>
                            <m:t>z</m:t>
                          </m:r>
                        </m:e>
                        <m:e>
                          <m:r>
                            <m:rPr>
                              <m:sty m:val="p"/>
                            </m:rPr>
                            <a:rPr kumimoji="1" lang="en-US" altLang="zh-CN" sz="2000" b="0" i="0" smtClean="0">
                              <a:latin typeface="Cambria Math" panose="02040503050406030204" pitchFamily="18" charset="0"/>
                              <a:ea typeface="Cambria Math" panose="02040503050406030204" pitchFamily="18" charset="0"/>
                            </a:rPr>
                            <m:t>x</m:t>
                          </m:r>
                        </m:e>
                      </m:d>
                      <m:r>
                        <a:rPr kumimoji="1" lang="en-US" altLang="zh-CN" sz="2000" b="0" i="0" smtClean="0">
                          <a:latin typeface="Cambria Math" panose="02040503050406030204" pitchFamily="18" charset="0"/>
                          <a:ea typeface="Cambria Math" panose="02040503050406030204" pitchFamily="18" charset="0"/>
                        </a:rPr>
                        <m:t>,</m:t>
                      </m:r>
                      <m:r>
                        <a:rPr kumimoji="1" lang="zh-CN" altLang="en-US" sz="2000" b="0" i="0" smtClean="0">
                          <a:latin typeface="Cambria Math" panose="02040503050406030204" pitchFamily="18" charset="0"/>
                          <a:ea typeface="Cambria Math" panose="02040503050406030204" pitchFamily="18" charset="0"/>
                        </a:rPr>
                        <m:t> </m:t>
                      </m:r>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𝑝</m:t>
                          </m:r>
                        </m:e>
                        <m:sub>
                          <m:r>
                            <a:rPr kumimoji="1" lang="en-US" altLang="zh-CN" sz="2000" b="0" i="1" smtClean="0">
                              <a:latin typeface="Cambria Math" panose="02040503050406030204" pitchFamily="18" charset="0"/>
                              <a:ea typeface="Cambria Math" panose="02040503050406030204" pitchFamily="18" charset="0"/>
                            </a:rPr>
                            <m:t>𝜓</m:t>
                          </m:r>
                        </m:sub>
                      </m:sSub>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𝑦</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𝑧</m:t>
                      </m:r>
                      <m:r>
                        <a:rPr kumimoji="1" lang="en-US" altLang="zh-CN" sz="2000" b="0" i="1" smtClean="0">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4" name="文本框 3">
                <a:extLst>
                  <a:ext uri="{FF2B5EF4-FFF2-40B4-BE49-F238E27FC236}">
                    <a16:creationId xmlns:a16="http://schemas.microsoft.com/office/drawing/2014/main" id="{8EAD3204-295D-5147-B2BB-5622766F02EB}"/>
                  </a:ext>
                </a:extLst>
              </p:cNvPr>
              <p:cNvSpPr txBox="1">
                <a:spLocks noRot="1" noChangeAspect="1" noMove="1" noResize="1" noEditPoints="1" noAdjustHandles="1" noChangeArrowheads="1" noChangeShapeType="1" noTextEdit="1"/>
              </p:cNvSpPr>
              <p:nvPr/>
            </p:nvSpPr>
            <p:spPr>
              <a:xfrm>
                <a:off x="5286313" y="1485465"/>
                <a:ext cx="6741268" cy="427425"/>
              </a:xfrm>
              <a:prstGeom prst="rect">
                <a:avLst/>
              </a:prstGeom>
              <a:blipFill>
                <a:blip r:embed="rId3"/>
                <a:stretch>
                  <a:fillRect b="-882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7F39EE91-0479-204D-BC93-F0B8134EC893}"/>
              </a:ext>
            </a:extLst>
          </p:cNvPr>
          <p:cNvSpPr txBox="1"/>
          <p:nvPr/>
        </p:nvSpPr>
        <p:spPr>
          <a:xfrm>
            <a:off x="7494862" y="2173210"/>
            <a:ext cx="2318886" cy="400110"/>
          </a:xfrm>
          <a:prstGeom prst="rect">
            <a:avLst/>
          </a:prstGeom>
          <a:noFill/>
        </p:spPr>
        <p:txBody>
          <a:bodyPr wrap="square" rtlCol="0">
            <a:spAutoFit/>
          </a:bodyPr>
          <a:lstStyle/>
          <a:p>
            <a:pPr algn="ctr"/>
            <a:r>
              <a:rPr kumimoji="1" lang="en-US" altLang="zh-CN" sz="2000" b="1" dirty="0">
                <a:solidFill>
                  <a:srgbClr val="7030A0"/>
                </a:solidFill>
                <a:latin typeface="Times New Roman" panose="02020603050405020304" pitchFamily="18" charset="0"/>
                <a:cs typeface="Times New Roman" panose="02020603050405020304" pitchFamily="18" charset="0"/>
              </a:rPr>
              <a:t>maximum</a:t>
            </a:r>
            <a:endParaRPr kumimoji="1" lang="zh-CN" altLang="en-US" sz="2000" b="1" dirty="0">
              <a:solidFill>
                <a:srgbClr val="7030A0"/>
              </a:solidFill>
              <a:latin typeface="Times New Roman" panose="02020603050405020304" pitchFamily="18" charset="0"/>
              <a:cs typeface="Times New Roman" panose="02020603050405020304" pitchFamily="18" charset="0"/>
            </a:endParaRPr>
          </a:p>
        </p:txBody>
      </p:sp>
      <p:sp>
        <p:nvSpPr>
          <p:cNvPr id="6" name="左大括号 5">
            <a:extLst>
              <a:ext uri="{FF2B5EF4-FFF2-40B4-BE49-F238E27FC236}">
                <a16:creationId xmlns:a16="http://schemas.microsoft.com/office/drawing/2014/main" id="{1F134184-289F-2146-B9FB-E268144709CD}"/>
              </a:ext>
            </a:extLst>
          </p:cNvPr>
          <p:cNvSpPr/>
          <p:nvPr/>
        </p:nvSpPr>
        <p:spPr>
          <a:xfrm rot="16200000">
            <a:off x="8560354" y="-1294017"/>
            <a:ext cx="193186" cy="6741268"/>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00"/>
          </a:p>
        </p:txBody>
      </p:sp>
      <p:pic>
        <p:nvPicPr>
          <p:cNvPr id="7" name="图片 6">
            <a:extLst>
              <a:ext uri="{FF2B5EF4-FFF2-40B4-BE49-F238E27FC236}">
                <a16:creationId xmlns:a16="http://schemas.microsoft.com/office/drawing/2014/main" id="{EF7B2EA7-E0BC-D443-A5A4-D6FA6CFA25BE}"/>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770" r="32660"/>
          <a:stretch/>
        </p:blipFill>
        <p:spPr>
          <a:xfrm>
            <a:off x="-41094" y="1273215"/>
            <a:ext cx="6329836" cy="4911671"/>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7BBE485-581E-1C45-B664-2F19298D9289}"/>
                  </a:ext>
                </a:extLst>
              </p:cNvPr>
              <p:cNvSpPr txBox="1"/>
              <p:nvPr/>
            </p:nvSpPr>
            <p:spPr>
              <a:xfrm>
                <a:off x="6288742" y="2872214"/>
                <a:ext cx="5738839"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Fixed</a:t>
                </a:r>
                <a:r>
                  <a:rPr kumimoji="1" lang="zh-CN" altLang="en-US" sz="2400" dirty="0">
                    <a:latin typeface="Times New Roman" panose="02020603050405020304" pitchFamily="18" charset="0"/>
                    <a:cs typeface="Times New Roman" panose="02020603050405020304" pitchFamily="18" charset="0"/>
                  </a:rPr>
                  <a:t> </a:t>
                </a:r>
                <a14:m>
                  <m:oMath xmlns:m="http://schemas.openxmlformats.org/officeDocument/2006/math">
                    <m:r>
                      <a:rPr kumimoji="1" lang="zh-CN" altLang="en-US" sz="2400" i="1" smtClean="0">
                        <a:latin typeface="Cambria Math" panose="02040503050406030204" pitchFamily="18" charset="0"/>
                        <a:cs typeface="Times New Roman" panose="02020603050405020304" pitchFamily="18" charset="0"/>
                      </a:rPr>
                      <m:t>𝜙</m:t>
                    </m:r>
                  </m:oMath>
                </a14:m>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and</a:t>
                </a:r>
                <a:r>
                  <a:rPr kumimoji="1" lang="zh-CN" altLang="en-US" sz="2400" dirty="0">
                    <a:latin typeface="Times New Roman" panose="02020603050405020304" pitchFamily="18" charset="0"/>
                    <a:cs typeface="Times New Roman" panose="02020603050405020304" pitchFamily="18" charset="0"/>
                  </a:rPr>
                  <a:t> </a:t>
                </a:r>
                <a14:m>
                  <m:oMath xmlns:m="http://schemas.openxmlformats.org/officeDocument/2006/math">
                    <m:r>
                      <a:rPr kumimoji="1" lang="zh-CN" altLang="en-US" sz="2400" i="1" smtClean="0">
                        <a:latin typeface="Cambria Math" panose="02040503050406030204" pitchFamily="18" charset="0"/>
                        <a:cs typeface="Times New Roman" panose="02020603050405020304" pitchFamily="18" charset="0"/>
                      </a:rPr>
                      <m:t>𝜃</m:t>
                    </m:r>
                  </m:oMath>
                </a14:m>
                <a:endParaRPr kumimoji="1"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kumimoji="1" lang="en" altLang="zh-CN"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L</a:t>
                </a:r>
                <a:r>
                  <a:rPr kumimoji="1" lang="en" altLang="zh-CN" sz="2400" dirty="0">
                    <a:latin typeface="Times New Roman" panose="02020603050405020304" pitchFamily="18" charset="0"/>
                    <a:cs typeface="Times New Roman" panose="02020603050405020304" pitchFamily="18" charset="0"/>
                  </a:rPr>
                  <a:t>earn the prior distribution over the text and image tokens</a:t>
                </a:r>
                <a:r>
                  <a:rPr kumimoji="1" lang="en-US" altLang="zh-CN"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kumimoji="1" lang="en" altLang="zh-CN"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T</a:t>
                </a:r>
                <a:r>
                  <a:rPr kumimoji="1" lang="en" altLang="zh-CN" sz="2400" dirty="0">
                    <a:latin typeface="Times New Roman" panose="02020603050405020304" pitchFamily="18" charset="0"/>
                    <a:cs typeface="Times New Roman" panose="02020603050405020304" pitchFamily="18" charset="0"/>
                  </a:rPr>
                  <a:t>he text and image tokens are concatenated and modeled autoregressively as a single stream of data</a:t>
                </a:r>
                <a:endParaRPr kumimoji="1" lang="zh-CN" altLang="en-US" sz="24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47BBE485-581E-1C45-B664-2F19298D9289}"/>
                  </a:ext>
                </a:extLst>
              </p:cNvPr>
              <p:cNvSpPr txBox="1">
                <a:spLocks noRot="1" noChangeAspect="1" noMove="1" noResize="1" noEditPoints="1" noAdjustHandles="1" noChangeArrowheads="1" noChangeShapeType="1" noTextEdit="1"/>
              </p:cNvSpPr>
              <p:nvPr/>
            </p:nvSpPr>
            <p:spPr>
              <a:xfrm>
                <a:off x="6288742" y="2872214"/>
                <a:ext cx="5738839" cy="2308324"/>
              </a:xfrm>
              <a:prstGeom prst="rect">
                <a:avLst/>
              </a:prstGeom>
              <a:blipFill>
                <a:blip r:embed="rId5"/>
                <a:stretch>
                  <a:fillRect l="-1488" t="-2111" r="-425" b="-5013"/>
                </a:stretch>
              </a:blipFill>
            </p:spPr>
            <p:txBody>
              <a:bodyPr/>
              <a:lstStyle/>
              <a:p>
                <a:r>
                  <a:rPr lang="zh-CN" altLang="en-US">
                    <a:noFill/>
                  </a:rPr>
                  <a:t> </a:t>
                </a:r>
              </a:p>
            </p:txBody>
          </p:sp>
        </mc:Fallback>
      </mc:AlternateContent>
      <p:sp>
        <p:nvSpPr>
          <p:cNvPr id="8" name="文本占位符 1">
            <a:extLst>
              <a:ext uri="{FF2B5EF4-FFF2-40B4-BE49-F238E27FC236}">
                <a16:creationId xmlns:a16="http://schemas.microsoft.com/office/drawing/2014/main" id="{AA458800-C0F8-4719-943E-8C052CF0C254}"/>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spTree>
    <p:extLst>
      <p:ext uri="{BB962C8B-B14F-4D97-AF65-F5344CB8AC3E}">
        <p14:creationId xmlns:p14="http://schemas.microsoft.com/office/powerpoint/2010/main" val="3008636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E0ABCA4-57A2-6447-9B03-F32DFFE52F64}"/>
              </a:ext>
            </a:extLst>
          </p:cNvPr>
          <p:cNvPicPr>
            <a:picLocks noChangeAspect="1"/>
          </p:cNvPicPr>
          <p:nvPr/>
        </p:nvPicPr>
        <p:blipFill>
          <a:blip r:embed="rId3"/>
          <a:stretch>
            <a:fillRect/>
          </a:stretch>
        </p:blipFill>
        <p:spPr>
          <a:xfrm>
            <a:off x="550748" y="1411361"/>
            <a:ext cx="11090503" cy="4035277"/>
          </a:xfrm>
          <a:prstGeom prst="rect">
            <a:avLst/>
          </a:prstGeom>
        </p:spPr>
      </p:pic>
      <p:sp>
        <p:nvSpPr>
          <p:cNvPr id="6" name="文本占位符 1">
            <a:extLst>
              <a:ext uri="{FF2B5EF4-FFF2-40B4-BE49-F238E27FC236}">
                <a16:creationId xmlns:a16="http://schemas.microsoft.com/office/drawing/2014/main" id="{88C47E0D-608B-4B63-9757-2BDFE659B3B4}"/>
              </a:ext>
            </a:extLst>
          </p:cNvPr>
          <p:cNvSpPr>
            <a:spLocks noGrp="1"/>
          </p:cNvSpPr>
          <p:nvPr>
            <p:ph type="body" sz="quarter" idx="10"/>
          </p:nvPr>
        </p:nvSpPr>
        <p:spPr>
          <a:xfrm>
            <a:off x="265303" y="385200"/>
            <a:ext cx="5717043" cy="524934"/>
          </a:xfrm>
        </p:spPr>
        <p:txBody>
          <a:bodyPr/>
          <a:lstStyle/>
          <a:p>
            <a:r>
              <a:rPr kumimoji="1" lang="en-US" altLang="zh-CN" dirty="0"/>
              <a:t>Stage</a:t>
            </a:r>
            <a:r>
              <a:rPr kumimoji="1" lang="zh-CN" altLang="en-US" dirty="0"/>
              <a:t> </a:t>
            </a:r>
            <a:r>
              <a:rPr kumimoji="1" lang="en-US" altLang="zh-CN" dirty="0"/>
              <a:t>Two:</a:t>
            </a:r>
            <a:r>
              <a:rPr kumimoji="1" lang="zh-CN" altLang="en-US" dirty="0"/>
              <a:t> </a:t>
            </a:r>
            <a:r>
              <a:rPr kumimoji="1" lang="en-US" altLang="zh-CN" dirty="0"/>
              <a:t>Learning</a:t>
            </a:r>
            <a:r>
              <a:rPr kumimoji="1" lang="zh-CN" altLang="en-US" dirty="0"/>
              <a:t> </a:t>
            </a:r>
            <a:r>
              <a:rPr kumimoji="1" lang="en-US" altLang="zh-CN" dirty="0"/>
              <a:t>the</a:t>
            </a:r>
            <a:r>
              <a:rPr kumimoji="1" lang="zh-CN" altLang="en-US" dirty="0"/>
              <a:t> </a:t>
            </a:r>
            <a:r>
              <a:rPr kumimoji="1" lang="en-US" altLang="zh-CN" dirty="0"/>
              <a:t>Prior</a:t>
            </a:r>
            <a:endParaRPr kumimoji="1" lang="zh-CN" altLang="en-US" dirty="0"/>
          </a:p>
        </p:txBody>
      </p:sp>
      <p:sp>
        <p:nvSpPr>
          <p:cNvPr id="7" name="文本占位符 1">
            <a:extLst>
              <a:ext uri="{FF2B5EF4-FFF2-40B4-BE49-F238E27FC236}">
                <a16:creationId xmlns:a16="http://schemas.microsoft.com/office/drawing/2014/main" id="{37FC55E2-05B8-45FE-9A19-FD33B06B38BB}"/>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spTree>
    <p:extLst>
      <p:ext uri="{BB962C8B-B14F-4D97-AF65-F5344CB8AC3E}">
        <p14:creationId xmlns:p14="http://schemas.microsoft.com/office/powerpoint/2010/main" val="2727850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3C2525-D04E-5D40-A53C-4E553D987BE7}"/>
              </a:ext>
            </a:extLst>
          </p:cNvPr>
          <p:cNvPicPr>
            <a:picLocks noChangeAspect="1"/>
          </p:cNvPicPr>
          <p:nvPr/>
        </p:nvPicPr>
        <p:blipFill>
          <a:blip r:embed="rId3"/>
          <a:stretch>
            <a:fillRect/>
          </a:stretch>
        </p:blipFill>
        <p:spPr>
          <a:xfrm>
            <a:off x="458946" y="1090985"/>
            <a:ext cx="11274107" cy="5191061"/>
          </a:xfrm>
          <a:prstGeom prst="rect">
            <a:avLst/>
          </a:prstGeom>
        </p:spPr>
      </p:pic>
      <p:sp>
        <p:nvSpPr>
          <p:cNvPr id="7" name="文本占位符 1">
            <a:extLst>
              <a:ext uri="{FF2B5EF4-FFF2-40B4-BE49-F238E27FC236}">
                <a16:creationId xmlns:a16="http://schemas.microsoft.com/office/drawing/2014/main" id="{4D0A8373-803E-4875-9901-666DFCBF2634}"/>
              </a:ext>
            </a:extLst>
          </p:cNvPr>
          <p:cNvSpPr>
            <a:spLocks noGrp="1"/>
          </p:cNvSpPr>
          <p:nvPr>
            <p:ph type="body" sz="quarter" idx="10"/>
          </p:nvPr>
        </p:nvSpPr>
        <p:spPr>
          <a:xfrm>
            <a:off x="265303" y="385200"/>
            <a:ext cx="5717043" cy="524934"/>
          </a:xfrm>
        </p:spPr>
        <p:txBody>
          <a:bodyPr/>
          <a:lstStyle/>
          <a:p>
            <a:r>
              <a:rPr kumimoji="1" lang="en-US" altLang="zh-CN" dirty="0"/>
              <a:t>Stage</a:t>
            </a:r>
            <a:r>
              <a:rPr kumimoji="1" lang="zh-CN" altLang="en-US" dirty="0"/>
              <a:t> </a:t>
            </a:r>
            <a:r>
              <a:rPr kumimoji="1" lang="en-US" altLang="zh-CN" dirty="0"/>
              <a:t>Two:</a:t>
            </a:r>
            <a:r>
              <a:rPr kumimoji="1" lang="zh-CN" altLang="en-US" dirty="0"/>
              <a:t> </a:t>
            </a:r>
            <a:r>
              <a:rPr kumimoji="1" lang="en-US" altLang="zh-CN" dirty="0"/>
              <a:t>Learning</a:t>
            </a:r>
            <a:r>
              <a:rPr kumimoji="1" lang="zh-CN" altLang="en-US" dirty="0"/>
              <a:t> </a:t>
            </a:r>
            <a:r>
              <a:rPr kumimoji="1" lang="en-US" altLang="zh-CN" dirty="0"/>
              <a:t>the</a:t>
            </a:r>
            <a:r>
              <a:rPr kumimoji="1" lang="zh-CN" altLang="en-US" dirty="0"/>
              <a:t> </a:t>
            </a:r>
            <a:r>
              <a:rPr kumimoji="1" lang="en-US" altLang="zh-CN" dirty="0"/>
              <a:t>Prior</a:t>
            </a:r>
            <a:endParaRPr kumimoji="1" lang="zh-CN" altLang="en-US" dirty="0"/>
          </a:p>
        </p:txBody>
      </p:sp>
      <p:sp>
        <p:nvSpPr>
          <p:cNvPr id="8" name="文本占位符 1">
            <a:extLst>
              <a:ext uri="{FF2B5EF4-FFF2-40B4-BE49-F238E27FC236}">
                <a16:creationId xmlns:a16="http://schemas.microsoft.com/office/drawing/2014/main" id="{7E534D8D-1204-453C-A4B8-72399D0531F8}"/>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spTree>
    <p:extLst>
      <p:ext uri="{BB962C8B-B14F-4D97-AF65-F5344CB8AC3E}">
        <p14:creationId xmlns:p14="http://schemas.microsoft.com/office/powerpoint/2010/main" val="2226561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389751-68C5-784A-80FF-E2FD8F6FC7AF}"/>
              </a:ext>
            </a:extLst>
          </p:cNvPr>
          <p:cNvSpPr txBox="1"/>
          <p:nvPr/>
        </p:nvSpPr>
        <p:spPr>
          <a:xfrm>
            <a:off x="1170972" y="1157469"/>
            <a:ext cx="9850055" cy="1569660"/>
          </a:xfrm>
          <a:prstGeom prst="rect">
            <a:avLst/>
          </a:prstGeom>
          <a:noFill/>
        </p:spPr>
        <p:txBody>
          <a:bodyPr wrap="square" rtlCol="0">
            <a:spAutoFit/>
          </a:bodyPr>
          <a:lstStyle/>
          <a:p>
            <a:pPr marL="342900" indent="-342900">
              <a:buFont typeface="Arial" panose="020B0604020202020204" pitchFamily="34" charset="0"/>
              <a:buChar char="•"/>
            </a:pPr>
            <a:r>
              <a:rPr kumimoji="1" lang="en" altLang="zh-CN" sz="2400" dirty="0">
                <a:latin typeface="Times New Roman" panose="02020603050405020304" pitchFamily="18" charset="0"/>
                <a:cs typeface="Times New Roman" panose="02020603050405020304" pitchFamily="18" charset="0"/>
              </a:rPr>
              <a:t>﻿Experiments were carried out on Conceptual Captions, a dataset of 3.3 million text-image pairs that was developed as an extension to MS-COCO</a:t>
            </a:r>
          </a:p>
          <a:p>
            <a:pPr marL="342900" indent="-342900">
              <a:buFont typeface="Arial" panose="020B0604020202020204" pitchFamily="34" charset="0"/>
              <a:buChar char="•"/>
            </a:pPr>
            <a:r>
              <a:rPr kumimoji="1" lang="en" altLang="zh-CN"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C</a:t>
            </a:r>
            <a:r>
              <a:rPr kumimoji="1" lang="en" altLang="zh-CN" sz="2400" dirty="0" err="1">
                <a:latin typeface="Times New Roman" panose="02020603050405020304" pitchFamily="18" charset="0"/>
                <a:cs typeface="Times New Roman" panose="02020603050405020304" pitchFamily="18" charset="0"/>
              </a:rPr>
              <a:t>reated</a:t>
            </a:r>
            <a:r>
              <a:rPr kumimoji="1" lang="en" altLang="zh-CN" sz="2400" dirty="0">
                <a:latin typeface="Times New Roman" panose="02020603050405020304" pitchFamily="18" charset="0"/>
                <a:cs typeface="Times New Roman" panose="02020603050405020304" pitchFamily="18" charset="0"/>
              </a:rPr>
              <a:t> a dataset of a similar scale to JFT-300M (Sun et al., 2017) by collecting 250 million text-images pairs from the internet.</a:t>
            </a:r>
          </a:p>
        </p:txBody>
      </p:sp>
      <p:sp>
        <p:nvSpPr>
          <p:cNvPr id="4" name="文本占位符 1">
            <a:extLst>
              <a:ext uri="{FF2B5EF4-FFF2-40B4-BE49-F238E27FC236}">
                <a16:creationId xmlns:a16="http://schemas.microsoft.com/office/drawing/2014/main" id="{54B0140A-285F-4224-AECA-D2880D5A2DFB}"/>
              </a:ext>
            </a:extLst>
          </p:cNvPr>
          <p:cNvSpPr txBox="1">
            <a:spLocks/>
          </p:cNvSpPr>
          <p:nvPr/>
        </p:nvSpPr>
        <p:spPr>
          <a:xfrm>
            <a:off x="265303" y="385200"/>
            <a:ext cx="5717043" cy="5249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Data</a:t>
            </a:r>
            <a:r>
              <a:rPr kumimoji="1" lang="zh-CN" altLang="en-US" dirty="0"/>
              <a:t> </a:t>
            </a:r>
            <a:r>
              <a:rPr kumimoji="1" lang="en-US" altLang="zh-CN" dirty="0"/>
              <a:t>Collection</a:t>
            </a:r>
            <a:endParaRPr kumimoji="1" lang="zh-CN" altLang="en-US" dirty="0"/>
          </a:p>
        </p:txBody>
      </p:sp>
      <p:sp>
        <p:nvSpPr>
          <p:cNvPr id="5" name="文本占位符 1">
            <a:extLst>
              <a:ext uri="{FF2B5EF4-FFF2-40B4-BE49-F238E27FC236}">
                <a16:creationId xmlns:a16="http://schemas.microsoft.com/office/drawing/2014/main" id="{C8065216-58B7-4CC8-AC9F-6F77FDECDBA1}"/>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spTree>
    <p:extLst>
      <p:ext uri="{BB962C8B-B14F-4D97-AF65-F5344CB8AC3E}">
        <p14:creationId xmlns:p14="http://schemas.microsoft.com/office/powerpoint/2010/main" val="2124087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155BB10-03A1-2242-8F9C-9580E827F1A2}"/>
              </a:ext>
            </a:extLst>
          </p:cNvPr>
          <p:cNvPicPr>
            <a:picLocks noChangeAspect="1"/>
          </p:cNvPicPr>
          <p:nvPr/>
        </p:nvPicPr>
        <p:blipFill>
          <a:blip r:embed="rId3"/>
          <a:stretch>
            <a:fillRect/>
          </a:stretch>
        </p:blipFill>
        <p:spPr>
          <a:xfrm>
            <a:off x="782576" y="745067"/>
            <a:ext cx="3824147" cy="5952100"/>
          </a:xfrm>
          <a:prstGeom prst="rect">
            <a:avLst/>
          </a:prstGeom>
        </p:spPr>
      </p:pic>
      <p:sp>
        <p:nvSpPr>
          <p:cNvPr id="4" name="文本框 3">
            <a:extLst>
              <a:ext uri="{FF2B5EF4-FFF2-40B4-BE49-F238E27FC236}">
                <a16:creationId xmlns:a16="http://schemas.microsoft.com/office/drawing/2014/main" id="{9DFB35BA-4561-944B-A205-5C5F5F611E4E}"/>
              </a:ext>
            </a:extLst>
          </p:cNvPr>
          <p:cNvSpPr txBox="1"/>
          <p:nvPr/>
        </p:nvSpPr>
        <p:spPr>
          <a:xfrm>
            <a:off x="5123996" y="1238491"/>
            <a:ext cx="6041985" cy="2308324"/>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sz="2400" dirty="0">
                <a:latin typeface="Times New Roman" panose="02020603050405020304" pitchFamily="18" charset="0"/>
                <a:cs typeface="Times New Roman" panose="02020603050405020304" pitchFamily="18" charset="0"/>
              </a:rPr>
              <a:t>﻿To save GPU memory and increase throughput, most parameters, Adam moments, and activations are stored in </a:t>
            </a:r>
            <a:r>
              <a:rPr kumimoji="1" lang="en" altLang="zh-CN" sz="2400" b="1" i="1" dirty="0">
                <a:latin typeface="Times New Roman" panose="02020603050405020304" pitchFamily="18" charset="0"/>
                <a:cs typeface="Times New Roman" panose="02020603050405020304" pitchFamily="18" charset="0"/>
              </a:rPr>
              <a:t>16-bit precision</a:t>
            </a:r>
            <a:r>
              <a:rPr kumimoji="1" lang="en" altLang="zh-CN" sz="2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kumimoji="1" lang="en" altLang="zh-CN" sz="2400" dirty="0">
                <a:latin typeface="Times New Roman" panose="02020603050405020304" pitchFamily="18" charset="0"/>
                <a:cs typeface="Times New Roman" panose="02020603050405020304" pitchFamily="18" charset="0"/>
              </a:rPr>
              <a:t>﻿Use activation checkpointing and recompute the activations within the </a:t>
            </a:r>
            <a:r>
              <a:rPr kumimoji="1" lang="en" altLang="zh-CN" sz="2400" dirty="0" err="1">
                <a:latin typeface="Times New Roman" panose="02020603050405020304" pitchFamily="18" charset="0"/>
                <a:cs typeface="Times New Roman" panose="02020603050405020304" pitchFamily="18" charset="0"/>
              </a:rPr>
              <a:t>resblocks</a:t>
            </a:r>
            <a:r>
              <a:rPr kumimoji="1" lang="en" altLang="zh-CN" sz="2400" dirty="0">
                <a:latin typeface="Times New Roman" panose="02020603050405020304" pitchFamily="18" charset="0"/>
                <a:cs typeface="Times New Roman" panose="02020603050405020304" pitchFamily="18" charset="0"/>
              </a:rPr>
              <a:t> during the backward pass.</a:t>
            </a:r>
            <a:endParaRPr kumimoji="1"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4096190B-7A4C-6840-9C73-3121CA84CC0D}"/>
              </a:ext>
            </a:extLst>
          </p:cNvPr>
          <p:cNvSpPr txBox="1"/>
          <p:nvPr/>
        </p:nvSpPr>
        <p:spPr>
          <a:xfrm>
            <a:off x="5123996" y="4040239"/>
            <a:ext cx="6123008" cy="1938992"/>
          </a:xfrm>
          <a:prstGeom prst="rect">
            <a:avLst/>
          </a:prstGeom>
          <a:noFill/>
        </p:spPr>
        <p:txBody>
          <a:bodyPr wrap="square" rtlCol="0">
            <a:spAutoFit/>
          </a:bodyPr>
          <a:lstStyle/>
          <a:p>
            <a:r>
              <a:rPr kumimoji="1" lang="en" altLang="zh-CN" sz="2400" dirty="0">
                <a:latin typeface="Times New Roman" panose="02020603050405020304" pitchFamily="18" charset="0"/>
                <a:cs typeface="Times New Roman" panose="02020603050405020304" pitchFamily="18" charset="0"/>
              </a:rPr>
              <a:t>﻿Our 12-billion parameter model consumes about 24 GB of</a:t>
            </a:r>
            <a:r>
              <a:rPr kumimoji="1" lang="zh-CN" altLang="en-US" sz="2400" dirty="0">
                <a:latin typeface="Times New Roman" panose="02020603050405020304" pitchFamily="18" charset="0"/>
                <a:cs typeface="Times New Roman" panose="02020603050405020304" pitchFamily="18" charset="0"/>
              </a:rPr>
              <a:t> </a:t>
            </a:r>
            <a:r>
              <a:rPr kumimoji="1" lang="en" altLang="zh-CN" sz="2400" dirty="0">
                <a:latin typeface="Times New Roman" panose="02020603050405020304" pitchFamily="18" charset="0"/>
                <a:cs typeface="Times New Roman" panose="02020603050405020304" pitchFamily="18" charset="0"/>
              </a:rPr>
              <a:t>memory when stored in 16-bit precision, which exceeds the memory of a 16 GB NVIDIA V100 GPU. We address this using </a:t>
            </a:r>
            <a:r>
              <a:rPr kumimoji="1" lang="en" altLang="zh-CN" sz="2400" b="1" i="1" dirty="0">
                <a:latin typeface="Times New Roman" panose="02020603050405020304" pitchFamily="18" charset="0"/>
                <a:cs typeface="Times New Roman" panose="02020603050405020304" pitchFamily="18" charset="0"/>
              </a:rPr>
              <a:t>parameter </a:t>
            </a:r>
            <a:r>
              <a:rPr kumimoji="1" lang="en" altLang="zh-CN" sz="2400" b="1" i="1" dirty="0" err="1">
                <a:latin typeface="Times New Roman" panose="02020603050405020304" pitchFamily="18" charset="0"/>
                <a:cs typeface="Times New Roman" panose="02020603050405020304" pitchFamily="18" charset="0"/>
              </a:rPr>
              <a:t>sharding</a:t>
            </a:r>
            <a:r>
              <a:rPr kumimoji="1" lang="en" altLang="zh-CN" sz="2400" b="1" i="1" dirty="0">
                <a:latin typeface="Times New Roman" panose="02020603050405020304" pitchFamily="18" charset="0"/>
                <a:cs typeface="Times New Roman" panose="02020603050405020304" pitchFamily="18" charset="0"/>
              </a:rPr>
              <a:t> </a:t>
            </a:r>
            <a:r>
              <a:rPr kumimoji="1" lang="en" altLang="zh-CN" sz="2400" dirty="0">
                <a:latin typeface="Times New Roman" panose="02020603050405020304" pitchFamily="18" charset="0"/>
                <a:cs typeface="Times New Roman" panose="02020603050405020304" pitchFamily="18" charset="0"/>
              </a:rPr>
              <a:t>(</a:t>
            </a:r>
            <a:r>
              <a:rPr kumimoji="1" lang="en" altLang="zh-CN" sz="2400" dirty="0" err="1">
                <a:latin typeface="Times New Roman" panose="02020603050405020304" pitchFamily="18" charset="0"/>
                <a:cs typeface="Times New Roman" panose="02020603050405020304" pitchFamily="18" charset="0"/>
              </a:rPr>
              <a:t>Rajbhandari</a:t>
            </a:r>
            <a:r>
              <a:rPr kumimoji="1" lang="en" altLang="zh-CN" sz="2400" dirty="0">
                <a:latin typeface="Times New Roman" panose="02020603050405020304" pitchFamily="18" charset="0"/>
                <a:cs typeface="Times New Roman" panose="02020603050405020304" pitchFamily="18" charset="0"/>
              </a:rPr>
              <a:t> et al., 2019).</a:t>
            </a:r>
            <a:endParaRPr kumimoji="1" lang="zh-CN" altLang="en-US" sz="2400" dirty="0">
              <a:latin typeface="Times New Roman" panose="02020603050405020304" pitchFamily="18" charset="0"/>
              <a:cs typeface="Times New Roman" panose="02020603050405020304" pitchFamily="18" charset="0"/>
            </a:endParaRPr>
          </a:p>
        </p:txBody>
      </p:sp>
      <p:sp>
        <p:nvSpPr>
          <p:cNvPr id="7" name="文本占位符 1">
            <a:extLst>
              <a:ext uri="{FF2B5EF4-FFF2-40B4-BE49-F238E27FC236}">
                <a16:creationId xmlns:a16="http://schemas.microsoft.com/office/drawing/2014/main" id="{7FBD6D5B-F145-4756-9918-74DE8D679215}"/>
              </a:ext>
            </a:extLst>
          </p:cNvPr>
          <p:cNvSpPr txBox="1">
            <a:spLocks/>
          </p:cNvSpPr>
          <p:nvPr/>
        </p:nvSpPr>
        <p:spPr>
          <a:xfrm>
            <a:off x="265303" y="385200"/>
            <a:ext cx="7222892" cy="5249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 altLang="zh-CN" dirty="0"/>
              <a:t>﻿Mixed-Precision Training</a:t>
            </a:r>
            <a:r>
              <a:rPr kumimoji="1" lang="zh-CN" altLang="en-US" dirty="0"/>
              <a:t> </a:t>
            </a:r>
            <a:r>
              <a:rPr kumimoji="1" lang="en-US" altLang="zh-CN" dirty="0"/>
              <a:t>and</a:t>
            </a:r>
            <a:r>
              <a:rPr kumimoji="1" lang="zh-CN" altLang="en-US" dirty="0"/>
              <a:t> </a:t>
            </a:r>
            <a:r>
              <a:rPr kumimoji="1" lang="en" altLang="zh-CN" dirty="0"/>
              <a:t>﻿Distributed Optimization</a:t>
            </a:r>
          </a:p>
        </p:txBody>
      </p:sp>
      <p:sp>
        <p:nvSpPr>
          <p:cNvPr id="8" name="文本占位符 1">
            <a:extLst>
              <a:ext uri="{FF2B5EF4-FFF2-40B4-BE49-F238E27FC236}">
                <a16:creationId xmlns:a16="http://schemas.microsoft.com/office/drawing/2014/main" id="{27AC4481-CF44-4F10-B457-BB597A4E0051}"/>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spTree>
    <p:extLst>
      <p:ext uri="{BB962C8B-B14F-4D97-AF65-F5344CB8AC3E}">
        <p14:creationId xmlns:p14="http://schemas.microsoft.com/office/powerpoint/2010/main" val="1034285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8E5C65-AEA7-A748-B1BE-387E2AB12B4B}"/>
              </a:ext>
            </a:extLst>
          </p:cNvPr>
          <p:cNvPicPr>
            <a:picLocks noChangeAspect="1"/>
          </p:cNvPicPr>
          <p:nvPr/>
        </p:nvPicPr>
        <p:blipFill>
          <a:blip r:embed="rId2"/>
          <a:stretch>
            <a:fillRect/>
          </a:stretch>
        </p:blipFill>
        <p:spPr>
          <a:xfrm>
            <a:off x="1818301" y="745067"/>
            <a:ext cx="8555397" cy="4723117"/>
          </a:xfrm>
          <a:prstGeom prst="rect">
            <a:avLst/>
          </a:prstGeom>
        </p:spPr>
      </p:pic>
      <p:sp>
        <p:nvSpPr>
          <p:cNvPr id="4" name="文本框 3">
            <a:extLst>
              <a:ext uri="{FF2B5EF4-FFF2-40B4-BE49-F238E27FC236}">
                <a16:creationId xmlns:a16="http://schemas.microsoft.com/office/drawing/2014/main" id="{D32B6CB4-1E24-B941-95AE-43F68501445E}"/>
              </a:ext>
            </a:extLst>
          </p:cNvPr>
          <p:cNvSpPr txBox="1"/>
          <p:nvPr/>
        </p:nvSpPr>
        <p:spPr>
          <a:xfrm>
            <a:off x="1303919" y="5437538"/>
            <a:ext cx="9969823" cy="1200329"/>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dirty="0">
                <a:latin typeface="Times New Roman" panose="02020603050405020304" pitchFamily="18" charset="0"/>
                <a:cs typeface="Times New Roman" panose="02020603050405020304" pitchFamily="18" charset="0"/>
              </a:rPr>
              <a:t>﻿</a:t>
            </a:r>
            <a:r>
              <a:rPr kumimoji="1" lang="en" altLang="zh-CN" dirty="0" err="1">
                <a:latin typeface="Times New Roman" panose="02020603050405020304" pitchFamily="18" charset="0"/>
                <a:cs typeface="Times New Roman" panose="02020603050405020304" pitchFamily="18" charset="0"/>
              </a:rPr>
              <a:t>Rerank</a:t>
            </a:r>
            <a:r>
              <a:rPr kumimoji="1" lang="en" altLang="zh-CN" dirty="0">
                <a:latin typeface="Times New Roman" panose="02020603050405020304" pitchFamily="18" charset="0"/>
                <a:cs typeface="Times New Roman" panose="02020603050405020304" pitchFamily="18" charset="0"/>
              </a:rPr>
              <a:t> the samples drawn from the transformer using a pretrained contrastive model</a:t>
            </a:r>
            <a:r>
              <a:rPr kumimoji="1" lang="en-US" altLang="zh-C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﻿Given a caption and a candidate image, the contrastive model assigns a score based on</a:t>
            </a:r>
            <a:r>
              <a:rPr kumimoji="1" lang="zh-CN" altLang="en-US"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rPr>
              <a:t>﻿how well the image matches the caption</a:t>
            </a:r>
            <a:r>
              <a:rPr kumimoji="1" lang="en-US" altLang="zh-C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kumimoji="1" lang="en-US" altLang="zh-CN" i="1" dirty="0">
                <a:latin typeface="Times New Roman" panose="02020603050405020304" pitchFamily="18" charset="0"/>
                <a:cs typeface="Times New Roman" panose="02020603050405020304" pitchFamily="18" charset="0"/>
              </a:rPr>
              <a:t>﻿language-guided search</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or</a:t>
            </a:r>
            <a:r>
              <a:rPr kumimoji="1" lang="zh-CN" altLang="en-US"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rPr>
              <a:t>﻿</a:t>
            </a:r>
            <a:r>
              <a:rPr kumimoji="1" lang="en" altLang="zh-CN" i="1" dirty="0">
                <a:latin typeface="Times New Roman" panose="02020603050405020304" pitchFamily="18" charset="0"/>
                <a:cs typeface="Times New Roman" panose="02020603050405020304" pitchFamily="18" charset="0"/>
              </a:rPr>
              <a:t>text-image matching loss</a:t>
            </a:r>
            <a:endParaRPr kumimoji="1" lang="en-US" altLang="zh-CN" i="1" dirty="0">
              <a:latin typeface="Times New Roman" panose="02020603050405020304" pitchFamily="18" charset="0"/>
              <a:cs typeface="Times New Roman" panose="02020603050405020304" pitchFamily="18" charset="0"/>
            </a:endParaRPr>
          </a:p>
        </p:txBody>
      </p:sp>
      <p:sp>
        <p:nvSpPr>
          <p:cNvPr id="5" name="文本占位符 1">
            <a:extLst>
              <a:ext uri="{FF2B5EF4-FFF2-40B4-BE49-F238E27FC236}">
                <a16:creationId xmlns:a16="http://schemas.microsoft.com/office/drawing/2014/main" id="{EF9D643B-65A3-45DD-AED7-B3B2A6522771}"/>
              </a:ext>
            </a:extLst>
          </p:cNvPr>
          <p:cNvSpPr txBox="1">
            <a:spLocks/>
          </p:cNvSpPr>
          <p:nvPr/>
        </p:nvSpPr>
        <p:spPr>
          <a:xfrm>
            <a:off x="265303" y="385200"/>
            <a:ext cx="7222892" cy="5249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 altLang="zh-CN" dirty="0"/>
              <a:t>﻿Sample Generation</a:t>
            </a:r>
          </a:p>
        </p:txBody>
      </p:sp>
      <p:sp>
        <p:nvSpPr>
          <p:cNvPr id="6" name="文本占位符 1">
            <a:extLst>
              <a:ext uri="{FF2B5EF4-FFF2-40B4-BE49-F238E27FC236}">
                <a16:creationId xmlns:a16="http://schemas.microsoft.com/office/drawing/2014/main" id="{4835FE54-7042-453D-9D56-C4A1E8D1DAC0}"/>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a:t>
            </a:r>
            <a:r>
              <a:rPr kumimoji="1" lang="zh-CN" altLang="en-US" sz="2000" dirty="0">
                <a:solidFill>
                  <a:srgbClr val="2958A0"/>
                </a:solidFill>
              </a:rPr>
              <a:t> </a:t>
            </a:r>
            <a:r>
              <a:rPr kumimoji="1" lang="en-US" altLang="zh-CN" sz="2000" dirty="0">
                <a:solidFill>
                  <a:srgbClr val="2958A0"/>
                </a:solidFill>
              </a:rPr>
              <a:t>Method</a:t>
            </a:r>
            <a:endParaRPr kumimoji="1" lang="zh-CN" altLang="en-US" sz="2000" dirty="0">
              <a:solidFill>
                <a:srgbClr val="2958A0"/>
              </a:solidFill>
            </a:endParaRPr>
          </a:p>
        </p:txBody>
      </p:sp>
    </p:spTree>
    <p:extLst>
      <p:ext uri="{BB962C8B-B14F-4D97-AF65-F5344CB8AC3E}">
        <p14:creationId xmlns:p14="http://schemas.microsoft.com/office/powerpoint/2010/main" val="494401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5F68A39-D6F5-E14E-9A6C-01265037DAD8}"/>
              </a:ext>
            </a:extLst>
          </p:cNvPr>
          <p:cNvPicPr>
            <a:picLocks noChangeAspect="1"/>
          </p:cNvPicPr>
          <p:nvPr/>
        </p:nvPicPr>
        <p:blipFill>
          <a:blip r:embed="rId2"/>
          <a:stretch>
            <a:fillRect/>
          </a:stretch>
        </p:blipFill>
        <p:spPr>
          <a:xfrm>
            <a:off x="937226" y="745066"/>
            <a:ext cx="7975279" cy="5997159"/>
          </a:xfrm>
          <a:prstGeom prst="rect">
            <a:avLst/>
          </a:prstGeom>
        </p:spPr>
      </p:pic>
      <p:sp>
        <p:nvSpPr>
          <p:cNvPr id="4" name="文本占位符 1">
            <a:extLst>
              <a:ext uri="{FF2B5EF4-FFF2-40B4-BE49-F238E27FC236}">
                <a16:creationId xmlns:a16="http://schemas.microsoft.com/office/drawing/2014/main" id="{EF0EAC7A-6BE2-4AD3-AD82-AE85B65A5DD5}"/>
              </a:ext>
            </a:extLst>
          </p:cNvPr>
          <p:cNvSpPr txBox="1">
            <a:spLocks/>
          </p:cNvSpPr>
          <p:nvPr/>
        </p:nvSpPr>
        <p:spPr>
          <a:xfrm>
            <a:off x="265303" y="385200"/>
            <a:ext cx="7222892" cy="5249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Quantitative</a:t>
            </a:r>
            <a:r>
              <a:rPr kumimoji="1" lang="zh-CN" altLang="en-US" dirty="0"/>
              <a:t> </a:t>
            </a:r>
            <a:r>
              <a:rPr kumimoji="1" lang="en-US" altLang="zh-CN" dirty="0"/>
              <a:t>Results</a:t>
            </a:r>
            <a:endParaRPr kumimoji="1" lang="zh-CN" altLang="en-US" dirty="0"/>
          </a:p>
        </p:txBody>
      </p:sp>
      <p:sp>
        <p:nvSpPr>
          <p:cNvPr id="5" name="文本占位符 1">
            <a:extLst>
              <a:ext uri="{FF2B5EF4-FFF2-40B4-BE49-F238E27FC236}">
                <a16:creationId xmlns:a16="http://schemas.microsoft.com/office/drawing/2014/main" id="{DCDF3D1B-C57E-45EF-9327-A92F9BBE66C2}"/>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THREE</a:t>
            </a:r>
            <a:r>
              <a:rPr kumimoji="1" lang="zh-CN" altLang="en-US" sz="2000" dirty="0">
                <a:solidFill>
                  <a:srgbClr val="2958A0"/>
                </a:solidFill>
              </a:rPr>
              <a:t> </a:t>
            </a:r>
            <a:r>
              <a:rPr kumimoji="1" lang="en-US" altLang="zh-CN" sz="2000" dirty="0">
                <a:solidFill>
                  <a:srgbClr val="2958A0"/>
                </a:solidFill>
              </a:rPr>
              <a:t>Experiments</a:t>
            </a:r>
          </a:p>
        </p:txBody>
      </p:sp>
    </p:spTree>
    <p:extLst>
      <p:ext uri="{BB962C8B-B14F-4D97-AF65-F5344CB8AC3E}">
        <p14:creationId xmlns:p14="http://schemas.microsoft.com/office/powerpoint/2010/main" val="2156280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CECA14-C4F7-8243-87A5-8B1A3B8318FC}"/>
              </a:ext>
            </a:extLst>
          </p:cNvPr>
          <p:cNvPicPr>
            <a:picLocks noChangeAspect="1"/>
          </p:cNvPicPr>
          <p:nvPr/>
        </p:nvPicPr>
        <p:blipFill>
          <a:blip r:embed="rId3"/>
          <a:stretch>
            <a:fillRect/>
          </a:stretch>
        </p:blipFill>
        <p:spPr>
          <a:xfrm>
            <a:off x="3146987" y="759307"/>
            <a:ext cx="5898025" cy="5878560"/>
          </a:xfrm>
          <a:prstGeom prst="rect">
            <a:avLst/>
          </a:prstGeom>
        </p:spPr>
      </p:pic>
      <p:sp>
        <p:nvSpPr>
          <p:cNvPr id="6" name="文本占位符 1">
            <a:extLst>
              <a:ext uri="{FF2B5EF4-FFF2-40B4-BE49-F238E27FC236}">
                <a16:creationId xmlns:a16="http://schemas.microsoft.com/office/drawing/2014/main" id="{9E1563EE-BD70-45A6-9A76-73AB1AF175D8}"/>
              </a:ext>
            </a:extLst>
          </p:cNvPr>
          <p:cNvSpPr txBox="1">
            <a:spLocks/>
          </p:cNvSpPr>
          <p:nvPr/>
        </p:nvSpPr>
        <p:spPr>
          <a:xfrm>
            <a:off x="265303" y="385200"/>
            <a:ext cx="7222892" cy="5249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Quantitative</a:t>
            </a:r>
            <a:r>
              <a:rPr kumimoji="1" lang="zh-CN" altLang="en-US" dirty="0"/>
              <a:t> </a:t>
            </a:r>
            <a:r>
              <a:rPr kumimoji="1" lang="en-US" altLang="zh-CN" dirty="0"/>
              <a:t>Results</a:t>
            </a:r>
            <a:endParaRPr kumimoji="1" lang="zh-CN" altLang="en-US" dirty="0"/>
          </a:p>
        </p:txBody>
      </p:sp>
      <p:sp>
        <p:nvSpPr>
          <p:cNvPr id="7" name="文本占位符 1">
            <a:extLst>
              <a:ext uri="{FF2B5EF4-FFF2-40B4-BE49-F238E27FC236}">
                <a16:creationId xmlns:a16="http://schemas.microsoft.com/office/drawing/2014/main" id="{55D2A2F9-53F9-4704-9E47-24E6F4FFC029}"/>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THREE</a:t>
            </a:r>
            <a:r>
              <a:rPr kumimoji="1" lang="zh-CN" altLang="en-US" sz="2000" dirty="0">
                <a:solidFill>
                  <a:srgbClr val="2958A0"/>
                </a:solidFill>
              </a:rPr>
              <a:t> </a:t>
            </a:r>
            <a:r>
              <a:rPr kumimoji="1" lang="en-US" altLang="zh-CN" sz="2000" dirty="0">
                <a:solidFill>
                  <a:srgbClr val="2958A0"/>
                </a:solidFill>
              </a:rPr>
              <a:t>Experiments</a:t>
            </a:r>
          </a:p>
        </p:txBody>
      </p:sp>
    </p:spTree>
    <p:extLst>
      <p:ext uri="{BB962C8B-B14F-4D97-AF65-F5344CB8AC3E}">
        <p14:creationId xmlns:p14="http://schemas.microsoft.com/office/powerpoint/2010/main" val="4239290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328F2C-D7D1-0542-B5D1-662F7A45A40F}"/>
              </a:ext>
            </a:extLst>
          </p:cNvPr>
          <p:cNvPicPr>
            <a:picLocks noChangeAspect="1"/>
          </p:cNvPicPr>
          <p:nvPr/>
        </p:nvPicPr>
        <p:blipFill>
          <a:blip r:embed="rId2"/>
          <a:stretch>
            <a:fillRect/>
          </a:stretch>
        </p:blipFill>
        <p:spPr>
          <a:xfrm>
            <a:off x="1414240" y="745067"/>
            <a:ext cx="9363520" cy="5505262"/>
          </a:xfrm>
          <a:prstGeom prst="rect">
            <a:avLst/>
          </a:prstGeom>
        </p:spPr>
      </p:pic>
      <p:sp>
        <p:nvSpPr>
          <p:cNvPr id="6" name="文本占位符 1">
            <a:extLst>
              <a:ext uri="{FF2B5EF4-FFF2-40B4-BE49-F238E27FC236}">
                <a16:creationId xmlns:a16="http://schemas.microsoft.com/office/drawing/2014/main" id="{D8B6563F-DBE1-432D-AA4F-A3DA810EFE94}"/>
              </a:ext>
            </a:extLst>
          </p:cNvPr>
          <p:cNvSpPr txBox="1">
            <a:spLocks/>
          </p:cNvSpPr>
          <p:nvPr/>
        </p:nvSpPr>
        <p:spPr>
          <a:xfrm>
            <a:off x="265303" y="385200"/>
            <a:ext cx="7222892" cy="524934"/>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Quantitative</a:t>
            </a:r>
            <a:r>
              <a:rPr kumimoji="1" lang="zh-CN" altLang="en-US" dirty="0"/>
              <a:t> </a:t>
            </a:r>
            <a:r>
              <a:rPr kumimoji="1" lang="en-US" altLang="zh-CN" dirty="0"/>
              <a:t>Results</a:t>
            </a:r>
            <a:endParaRPr kumimoji="1" lang="zh-CN" altLang="en-US" dirty="0"/>
          </a:p>
        </p:txBody>
      </p:sp>
      <p:sp>
        <p:nvSpPr>
          <p:cNvPr id="7" name="文本占位符 1">
            <a:extLst>
              <a:ext uri="{FF2B5EF4-FFF2-40B4-BE49-F238E27FC236}">
                <a16:creationId xmlns:a16="http://schemas.microsoft.com/office/drawing/2014/main" id="{8227497C-5566-4A29-B7AE-FE38EC6B55EE}"/>
              </a:ext>
            </a:extLst>
          </p:cNvPr>
          <p:cNvSpPr>
            <a:spLocks noGrp="1"/>
          </p:cNvSpPr>
          <p:nvPr/>
        </p:nvSpPr>
        <p:spPr>
          <a:xfrm>
            <a:off x="266400" y="108000"/>
            <a:ext cx="3918857"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THREE</a:t>
            </a:r>
            <a:r>
              <a:rPr kumimoji="1" lang="zh-CN" altLang="en-US" sz="2000" dirty="0">
                <a:solidFill>
                  <a:srgbClr val="2958A0"/>
                </a:solidFill>
              </a:rPr>
              <a:t> </a:t>
            </a:r>
            <a:r>
              <a:rPr kumimoji="1" lang="en-US" altLang="zh-CN" sz="2000" dirty="0">
                <a:solidFill>
                  <a:srgbClr val="2958A0"/>
                </a:solidFill>
              </a:rPr>
              <a:t>Experiments</a:t>
            </a:r>
          </a:p>
        </p:txBody>
      </p:sp>
    </p:spTree>
    <p:extLst>
      <p:ext uri="{BB962C8B-B14F-4D97-AF65-F5344CB8AC3E}">
        <p14:creationId xmlns:p14="http://schemas.microsoft.com/office/powerpoint/2010/main" val="1905499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06EA312D-E603-4595-919C-FACCFBCD85A9}"/>
              </a:ext>
            </a:extLst>
          </p:cNvPr>
          <p:cNvSpPr txBox="1">
            <a:spLocks/>
          </p:cNvSpPr>
          <p:nvPr/>
        </p:nvSpPr>
        <p:spPr>
          <a:xfrm>
            <a:off x="1429657" y="3369912"/>
            <a:ext cx="9332685" cy="701346"/>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4800" dirty="0">
                <a:solidFill>
                  <a:srgbClr val="2958A0"/>
                </a:solidFill>
              </a:rPr>
              <a:t>请各位老师同学批评指正</a:t>
            </a:r>
          </a:p>
        </p:txBody>
      </p:sp>
      <p:pic>
        <p:nvPicPr>
          <p:cNvPr id="11" name="图片 10">
            <a:extLst>
              <a:ext uri="{FF2B5EF4-FFF2-40B4-BE49-F238E27FC236}">
                <a16:creationId xmlns:a16="http://schemas.microsoft.com/office/drawing/2014/main" id="{F41153E8-0677-461B-A62F-8C690E61825A}"/>
              </a:ext>
            </a:extLst>
          </p:cNvPr>
          <p:cNvPicPr>
            <a:picLocks noChangeAspect="1"/>
          </p:cNvPicPr>
          <p:nvPr/>
        </p:nvPicPr>
        <p:blipFill>
          <a:blip r:embed="rId2"/>
          <a:stretch>
            <a:fillRect/>
          </a:stretch>
        </p:blipFill>
        <p:spPr>
          <a:xfrm>
            <a:off x="4174519" y="2027929"/>
            <a:ext cx="3842959" cy="805863"/>
          </a:xfrm>
          <a:prstGeom prst="rect">
            <a:avLst/>
          </a:prstGeom>
        </p:spPr>
      </p:pic>
    </p:spTree>
    <p:extLst>
      <p:ext uri="{BB962C8B-B14F-4D97-AF65-F5344CB8AC3E}">
        <p14:creationId xmlns:p14="http://schemas.microsoft.com/office/powerpoint/2010/main" val="3133076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 Method</a:t>
            </a:r>
          </a:p>
        </p:txBody>
      </p:sp>
      <p:grpSp>
        <p:nvGrpSpPr>
          <p:cNvPr id="3" name="组 2"/>
          <p:cNvGrpSpPr/>
          <p:nvPr/>
        </p:nvGrpSpPr>
        <p:grpSpPr>
          <a:xfrm>
            <a:off x="265634" y="609541"/>
            <a:ext cx="3047509" cy="509896"/>
            <a:chOff x="910794" y="4967546"/>
            <a:chExt cx="3047509" cy="509896"/>
          </a:xfrm>
        </p:grpSpPr>
        <p:grpSp>
          <p:nvGrpSpPr>
            <p:cNvPr id="45" name="组合 10"/>
            <p:cNvGrpSpPr/>
            <p:nvPr/>
          </p:nvGrpSpPr>
          <p:grpSpPr>
            <a:xfrm>
              <a:off x="910794" y="4967546"/>
              <a:ext cx="3047509" cy="509896"/>
              <a:chOff x="888096" y="1000203"/>
              <a:chExt cx="5642427" cy="944066"/>
            </a:xfrm>
          </p:grpSpPr>
          <p:sp>
            <p:nvSpPr>
              <p:cNvPr id="46" name="矩形 45"/>
              <p:cNvSpPr/>
              <p:nvPr/>
            </p:nvSpPr>
            <p:spPr>
              <a:xfrm>
                <a:off x="910434" y="1044879"/>
                <a:ext cx="5583376" cy="871190"/>
              </a:xfrm>
              <a:prstGeom prst="rect">
                <a:avLst/>
              </a:prstGeom>
              <a:noFill/>
              <a:ln w="12700" cap="flat" cmpd="sng" algn="ctr">
                <a:solidFill>
                  <a:sysClr val="window" lastClr="CCE8C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7" name="椭圆 4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8" name="椭圆 4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9" name="椭圆 48"/>
              <p:cNvSpPr/>
              <p:nvPr/>
            </p:nvSpPr>
            <p:spPr>
              <a:xfrm>
                <a:off x="6450306" y="1865215"/>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50" name="椭圆 49"/>
              <p:cNvSpPr/>
              <p:nvPr/>
            </p:nvSpPr>
            <p:spPr>
              <a:xfrm>
                <a:off x="6458523"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grpSp>
        <p:sp>
          <p:nvSpPr>
            <p:cNvPr id="51" name="矩形 50"/>
            <p:cNvSpPr/>
            <p:nvPr/>
          </p:nvSpPr>
          <p:spPr>
            <a:xfrm>
              <a:off x="1041701" y="5042922"/>
              <a:ext cx="2698750" cy="368300"/>
            </a:xfrm>
            <a:prstGeom prst="rect">
              <a:avLst/>
            </a:prstGeom>
          </p:spPr>
          <p:txBody>
            <a:bodyPr wrap="none">
              <a:spAutoFit/>
            </a:bodyPr>
            <a:lstStyle/>
            <a:p>
              <a:r>
                <a:rPr lang="en-US" altLang="zh-CN" b="1" dirty="0">
                  <a:solidFill>
                    <a:srgbClr val="000000"/>
                  </a:solidFill>
                  <a:latin typeface="Segoe UI"/>
                  <a:ea typeface="微软雅黑"/>
                </a:rPr>
                <a:t>1.2 </a:t>
              </a:r>
              <a:r>
                <a:rPr lang="zh-CN" altLang="en-US" b="1" dirty="0">
                  <a:solidFill>
                    <a:srgbClr val="000000"/>
                  </a:solidFill>
                  <a:latin typeface="Segoe UI"/>
                  <a:ea typeface="微软雅黑"/>
                </a:rPr>
                <a:t>如何多模态预训练？</a:t>
              </a:r>
            </a:p>
          </p:txBody>
        </p:sp>
      </p:grpSp>
      <p:sp>
        <p:nvSpPr>
          <p:cNvPr id="8" name="矩形 7"/>
          <p:cNvSpPr/>
          <p:nvPr/>
        </p:nvSpPr>
        <p:spPr>
          <a:xfrm>
            <a:off x="182397" y="1475129"/>
            <a:ext cx="11020425" cy="972574"/>
          </a:xfrm>
          <a:prstGeom prst="rect">
            <a:avLst/>
          </a:prstGeom>
        </p:spPr>
        <p:txBody>
          <a:bodyPr wrap="square">
            <a:spAutoFit/>
          </a:bodyPr>
          <a:lstStyle/>
          <a:p>
            <a:pPr marL="285750" indent="-285750">
              <a:lnSpc>
                <a:spcPct val="130000"/>
              </a:lnSpc>
              <a:buFont typeface="Wingdings" panose="05000000000000000000" charset="0"/>
              <a:buChar char=""/>
            </a:pPr>
            <a:r>
              <a:rPr lang="zh-CN" altLang="en-US" sz="2000" dirty="0">
                <a:solidFill>
                  <a:schemeClr val="tx1">
                    <a:lumMod val="95000"/>
                    <a:lumOff val="5000"/>
                  </a:schemeClr>
                </a:solidFill>
                <a:latin typeface="微软雅黑" charset="0"/>
                <a:ea typeface="微软雅黑" charset="0"/>
                <a:sym typeface="+mn-ea"/>
              </a:rPr>
              <a:t>通过设计</a:t>
            </a:r>
            <a:r>
              <a:rPr lang="zh-CN" altLang="en-US" sz="2400" b="1" dirty="0">
                <a:solidFill>
                  <a:schemeClr val="tx1">
                    <a:lumMod val="95000"/>
                    <a:lumOff val="5000"/>
                  </a:schemeClr>
                </a:solidFill>
                <a:latin typeface="微软雅黑" charset="0"/>
                <a:ea typeface="微软雅黑" charset="0"/>
                <a:sym typeface="+mn-ea"/>
              </a:rPr>
              <a:t>预训练任务</a:t>
            </a:r>
            <a:r>
              <a:rPr lang="zh-CN" altLang="en-US" sz="2000" dirty="0">
                <a:solidFill>
                  <a:schemeClr val="tx1">
                    <a:lumMod val="95000"/>
                    <a:lumOff val="5000"/>
                  </a:schemeClr>
                </a:solidFill>
                <a:latin typeface="微软雅黑" charset="0"/>
                <a:ea typeface="微软雅黑" charset="0"/>
                <a:sym typeface="+mn-ea"/>
              </a:rPr>
              <a:t>，在大规模多模态数据中学习一些共性知识，之后基于</a:t>
            </a:r>
            <a:r>
              <a:rPr lang="zh-CN" altLang="en-US" sz="2400" b="1" dirty="0">
                <a:solidFill>
                  <a:schemeClr val="tx1">
                    <a:lumMod val="95000"/>
                    <a:lumOff val="5000"/>
                  </a:schemeClr>
                </a:solidFill>
                <a:latin typeface="微软雅黑" charset="0"/>
                <a:ea typeface="微软雅黑" charset="0"/>
                <a:sym typeface="+mn-ea"/>
              </a:rPr>
              <a:t>下游任务</a:t>
            </a:r>
            <a:r>
              <a:rPr lang="zh-CN" altLang="en-US" sz="2000" dirty="0">
                <a:solidFill>
                  <a:schemeClr val="tx1">
                    <a:lumMod val="95000"/>
                    <a:lumOff val="5000"/>
                  </a:schemeClr>
                </a:solidFill>
                <a:latin typeface="微软雅黑" charset="0"/>
                <a:ea typeface="微软雅黑" charset="0"/>
                <a:sym typeface="+mn-ea"/>
              </a:rPr>
              <a:t>进行微调，学习特性知识，从而达到比直接学习下游任务更好的效果。</a:t>
            </a:r>
            <a:endParaRPr lang="zh-CN" altLang="en-US" sz="2000" dirty="0">
              <a:solidFill>
                <a:schemeClr val="tx1">
                  <a:lumMod val="95000"/>
                  <a:lumOff val="5000"/>
                </a:schemeClr>
              </a:solidFill>
              <a:latin typeface="微软雅黑" charset="0"/>
              <a:ea typeface="微软雅黑" charset="0"/>
            </a:endParaRPr>
          </a:p>
        </p:txBody>
      </p:sp>
      <p:graphicFrame>
        <p:nvGraphicFramePr>
          <p:cNvPr id="4" name="图示 3">
            <a:extLst>
              <a:ext uri="{FF2B5EF4-FFF2-40B4-BE49-F238E27FC236}">
                <a16:creationId xmlns:a16="http://schemas.microsoft.com/office/drawing/2014/main" id="{02904969-05C0-4839-90F8-E4C6F19D4CD1}"/>
              </a:ext>
            </a:extLst>
          </p:cNvPr>
          <p:cNvGraphicFramePr/>
          <p:nvPr/>
        </p:nvGraphicFramePr>
        <p:xfrm>
          <a:off x="-1250986" y="2918812"/>
          <a:ext cx="12606846" cy="3593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666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 Method</a:t>
            </a:r>
          </a:p>
        </p:txBody>
      </p:sp>
      <p:grpSp>
        <p:nvGrpSpPr>
          <p:cNvPr id="3" name="组 2"/>
          <p:cNvGrpSpPr/>
          <p:nvPr/>
        </p:nvGrpSpPr>
        <p:grpSpPr>
          <a:xfrm>
            <a:off x="265634" y="609541"/>
            <a:ext cx="6831330" cy="509896"/>
            <a:chOff x="910794" y="4967546"/>
            <a:chExt cx="6831330" cy="509896"/>
          </a:xfrm>
        </p:grpSpPr>
        <p:grpSp>
          <p:nvGrpSpPr>
            <p:cNvPr id="45" name="组合 10"/>
            <p:cNvGrpSpPr/>
            <p:nvPr/>
          </p:nvGrpSpPr>
          <p:grpSpPr>
            <a:xfrm>
              <a:off x="910794" y="4967546"/>
              <a:ext cx="6831330" cy="509896"/>
              <a:chOff x="888096" y="1000203"/>
              <a:chExt cx="12648127" cy="944066"/>
            </a:xfrm>
          </p:grpSpPr>
          <p:sp>
            <p:nvSpPr>
              <p:cNvPr id="46" name="矩形 45"/>
              <p:cNvSpPr/>
              <p:nvPr/>
            </p:nvSpPr>
            <p:spPr>
              <a:xfrm>
                <a:off x="910434" y="1044879"/>
                <a:ext cx="12625789" cy="871190"/>
              </a:xfrm>
              <a:prstGeom prst="rect">
                <a:avLst/>
              </a:prstGeom>
              <a:noFill/>
              <a:ln w="12700" cap="flat" cmpd="sng" algn="ctr">
                <a:solidFill>
                  <a:sysClr val="window" lastClr="CCE8C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7" name="椭圆 4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8" name="椭圆 4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9" name="椭圆 48"/>
              <p:cNvSpPr/>
              <p:nvPr/>
            </p:nvSpPr>
            <p:spPr>
              <a:xfrm>
                <a:off x="6450306" y="1865215"/>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50" name="椭圆 49"/>
              <p:cNvSpPr/>
              <p:nvPr/>
            </p:nvSpPr>
            <p:spPr>
              <a:xfrm>
                <a:off x="6458523"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grpSp>
        <p:sp>
          <p:nvSpPr>
            <p:cNvPr id="51" name="矩形 50"/>
            <p:cNvSpPr/>
            <p:nvPr/>
          </p:nvSpPr>
          <p:spPr>
            <a:xfrm>
              <a:off x="1041701" y="5042922"/>
              <a:ext cx="2619628" cy="369332"/>
            </a:xfrm>
            <a:prstGeom prst="rect">
              <a:avLst/>
            </a:prstGeom>
          </p:spPr>
          <p:txBody>
            <a:bodyPr wrap="none">
              <a:spAutoFit/>
            </a:bodyPr>
            <a:lstStyle/>
            <a:p>
              <a:pPr algn="l"/>
              <a:r>
                <a:rPr lang="en-US" altLang="zh-CN" b="1" dirty="0">
                  <a:solidFill>
                    <a:srgbClr val="000000"/>
                  </a:solidFill>
                  <a:latin typeface="Segoe UI"/>
                  <a:ea typeface="微软雅黑"/>
                </a:rPr>
                <a:t>1.2.1 </a:t>
              </a:r>
              <a:r>
                <a:rPr lang="zh-CN" altLang="en-US" b="1" dirty="0">
                  <a:solidFill>
                    <a:srgbClr val="000000"/>
                  </a:solidFill>
                  <a:latin typeface="Segoe UI"/>
                  <a:ea typeface="微软雅黑"/>
                </a:rPr>
                <a:t>多模态预训练模型</a:t>
              </a:r>
            </a:p>
          </p:txBody>
        </p:sp>
      </p:grpSp>
      <p:sp>
        <p:nvSpPr>
          <p:cNvPr id="4" name="矩形 3"/>
          <p:cNvSpPr/>
          <p:nvPr/>
        </p:nvSpPr>
        <p:spPr>
          <a:xfrm>
            <a:off x="265430" y="1380490"/>
            <a:ext cx="11020425" cy="2853089"/>
          </a:xfrm>
          <a:prstGeom prst="rect">
            <a:avLst/>
          </a:prstGeom>
        </p:spPr>
        <p:txBody>
          <a:bodyPr wrap="square">
            <a:spAutoFit/>
          </a:bodyPr>
          <a:lstStyle/>
          <a:p>
            <a:pPr marL="285750" indent="-285750">
              <a:lnSpc>
                <a:spcPct val="130000"/>
              </a:lnSpc>
              <a:buFont typeface="Wingdings" panose="05000000000000000000" charset="0"/>
              <a:buChar char=""/>
            </a:pPr>
            <a:r>
              <a:rPr lang="zh-CN" altLang="en-US" sz="2000" dirty="0">
                <a:solidFill>
                  <a:schemeClr val="tx1">
                    <a:lumMod val="95000"/>
                    <a:lumOff val="5000"/>
                  </a:schemeClr>
                </a:solidFill>
                <a:latin typeface="微软雅黑" charset="0"/>
                <a:ea typeface="微软雅黑" charset="0"/>
                <a:sym typeface="+mn-ea"/>
              </a:rPr>
              <a:t>目前的多模态预训练模型按照网络的结构分类，大致可以分为三类，如下图所示。</a:t>
            </a:r>
          </a:p>
          <a:p>
            <a:pPr marL="457200" indent="-457200">
              <a:lnSpc>
                <a:spcPct val="130000"/>
              </a:lnSpc>
              <a:buFont typeface="+mj-ea"/>
              <a:buAutoNum type="circleNumDbPlain"/>
            </a:pPr>
            <a:r>
              <a:rPr lang="zh-CN" altLang="en-US" sz="2000" dirty="0">
                <a:solidFill>
                  <a:schemeClr val="tx1">
                    <a:lumMod val="95000"/>
                    <a:lumOff val="5000"/>
                  </a:schemeClr>
                </a:solidFill>
                <a:latin typeface="微软雅黑" charset="0"/>
                <a:ea typeface="微软雅黑" charset="0"/>
                <a:sym typeface="+mn-ea"/>
              </a:rPr>
              <a:t>第一类为</a:t>
            </a:r>
            <a:r>
              <a:rPr lang="zh-CN" altLang="en-US" sz="2000" b="1" dirty="0">
                <a:solidFill>
                  <a:schemeClr val="tx1">
                    <a:lumMod val="95000"/>
                    <a:lumOff val="5000"/>
                  </a:schemeClr>
                </a:solidFill>
                <a:latin typeface="微软雅黑" charset="0"/>
                <a:ea typeface="微软雅黑" charset="0"/>
                <a:sym typeface="+mn-ea"/>
              </a:rPr>
              <a:t>单流（single-stream）模型</a:t>
            </a:r>
            <a:endParaRPr lang="zh-CN" altLang="en-US" sz="2400" dirty="0">
              <a:solidFill>
                <a:schemeClr val="tx1">
                  <a:lumMod val="95000"/>
                  <a:lumOff val="5000"/>
                </a:schemeClr>
              </a:solidFill>
              <a:latin typeface="微软雅黑" charset="0"/>
              <a:ea typeface="微软雅黑" charset="0"/>
              <a:sym typeface="+mn-ea"/>
            </a:endParaRPr>
          </a:p>
          <a:p>
            <a:pPr indent="0">
              <a:lnSpc>
                <a:spcPct val="130000"/>
              </a:lnSpc>
              <a:buFont typeface="+mj-ea"/>
              <a:buNone/>
            </a:pPr>
            <a:r>
              <a:rPr lang="zh-CN" altLang="en-US" dirty="0">
                <a:solidFill>
                  <a:schemeClr val="tx1">
                    <a:lumMod val="95000"/>
                    <a:lumOff val="5000"/>
                  </a:schemeClr>
                </a:solidFill>
                <a:latin typeface="微软雅黑" charset="0"/>
                <a:ea typeface="微软雅黑" charset="0"/>
                <a:sym typeface="+mn-ea"/>
              </a:rPr>
              <a:t>          直接将视觉</a:t>
            </a:r>
            <a:r>
              <a:rPr lang="en-US" altLang="zh-CN" dirty="0">
                <a:solidFill>
                  <a:schemeClr val="tx1">
                    <a:lumMod val="95000"/>
                    <a:lumOff val="5000"/>
                  </a:schemeClr>
                </a:solidFill>
                <a:latin typeface="微软雅黑" charset="0"/>
                <a:ea typeface="微软雅黑" charset="0"/>
                <a:sym typeface="+mn-ea"/>
              </a:rPr>
              <a:t>/</a:t>
            </a:r>
            <a:r>
              <a:rPr lang="zh-CN" altLang="en-US" dirty="0">
                <a:solidFill>
                  <a:schemeClr val="tx1">
                    <a:lumMod val="95000"/>
                    <a:lumOff val="5000"/>
                  </a:schemeClr>
                </a:solidFill>
                <a:latin typeface="微软雅黑" charset="0"/>
                <a:ea typeface="微软雅黑" charset="0"/>
                <a:sym typeface="+mn-ea"/>
              </a:rPr>
              <a:t>文本特征拼接后，送入</a:t>
            </a:r>
            <a:r>
              <a:rPr lang="zh-CN" altLang="en-US" sz="2000" b="1" dirty="0">
                <a:solidFill>
                  <a:schemeClr val="tx1">
                    <a:lumMod val="95000"/>
                    <a:lumOff val="5000"/>
                  </a:schemeClr>
                </a:solidFill>
                <a:latin typeface="微软雅黑" charset="0"/>
                <a:ea typeface="微软雅黑" charset="0"/>
                <a:sym typeface="+mn-ea"/>
              </a:rPr>
              <a:t>统一的</a:t>
            </a:r>
            <a:r>
              <a:rPr lang="en-US" altLang="zh-CN" sz="2000" b="1" dirty="0">
                <a:solidFill>
                  <a:schemeClr val="tx1">
                    <a:lumMod val="95000"/>
                    <a:lumOff val="5000"/>
                  </a:schemeClr>
                </a:solidFill>
                <a:latin typeface="微软雅黑" charset="0"/>
                <a:ea typeface="微软雅黑" charset="0"/>
                <a:sym typeface="+mn-ea"/>
              </a:rPr>
              <a:t>Encoder</a:t>
            </a:r>
            <a:r>
              <a:rPr lang="zh-CN" altLang="en-US" dirty="0">
                <a:solidFill>
                  <a:schemeClr val="tx1">
                    <a:lumMod val="95000"/>
                    <a:lumOff val="5000"/>
                  </a:schemeClr>
                </a:solidFill>
                <a:latin typeface="微软雅黑" charset="0"/>
                <a:ea typeface="微软雅黑" charset="0"/>
                <a:sym typeface="+mn-ea"/>
              </a:rPr>
              <a:t>编码</a:t>
            </a:r>
            <a:endParaRPr lang="en-US" altLang="zh-CN" dirty="0">
              <a:solidFill>
                <a:schemeClr val="tx1">
                  <a:lumMod val="95000"/>
                  <a:lumOff val="5000"/>
                </a:schemeClr>
              </a:solidFill>
              <a:latin typeface="微软雅黑" charset="0"/>
              <a:ea typeface="微软雅黑" charset="0"/>
              <a:sym typeface="+mn-ea"/>
            </a:endParaRPr>
          </a:p>
          <a:p>
            <a:pPr indent="0">
              <a:lnSpc>
                <a:spcPct val="130000"/>
              </a:lnSpc>
              <a:buFont typeface="+mj-ea"/>
              <a:buNone/>
            </a:pPr>
            <a:r>
              <a:rPr lang="en-US" altLang="zh-CN" sz="2000" dirty="0">
                <a:solidFill>
                  <a:schemeClr val="tx1">
                    <a:lumMod val="95000"/>
                    <a:lumOff val="5000"/>
                  </a:schemeClr>
                </a:solidFill>
                <a:latin typeface="微软雅黑" charset="0"/>
                <a:ea typeface="微软雅黑" charset="0"/>
                <a:sym typeface="+mn-ea"/>
              </a:rPr>
              <a:t>      </a:t>
            </a:r>
            <a:r>
              <a:rPr lang="zh-CN" altLang="en-US" sz="2000" dirty="0">
                <a:solidFill>
                  <a:schemeClr val="tx1">
                    <a:lumMod val="95000"/>
                    <a:lumOff val="5000"/>
                  </a:schemeClr>
                </a:solidFill>
                <a:latin typeface="微软雅黑" charset="0"/>
                <a:ea typeface="微软雅黑" charset="0"/>
                <a:sym typeface="+mn-ea"/>
              </a:rPr>
              <a:t>第二类为</a:t>
            </a:r>
            <a:r>
              <a:rPr lang="zh-CN" altLang="en-US" sz="2000" b="1" dirty="0">
                <a:solidFill>
                  <a:schemeClr val="tx1">
                    <a:lumMod val="95000"/>
                    <a:lumOff val="5000"/>
                  </a:schemeClr>
                </a:solidFill>
                <a:latin typeface="微软雅黑" charset="0"/>
                <a:ea typeface="微软雅黑" charset="0"/>
                <a:sym typeface="+mn-ea"/>
              </a:rPr>
              <a:t>双流（two-stream）模型</a:t>
            </a:r>
            <a:r>
              <a:rPr lang="zh-CN" altLang="en-US" sz="2000" dirty="0">
                <a:solidFill>
                  <a:schemeClr val="tx1">
                    <a:lumMod val="95000"/>
                    <a:lumOff val="5000"/>
                  </a:schemeClr>
                </a:solidFill>
                <a:latin typeface="微软雅黑" charset="0"/>
                <a:ea typeface="微软雅黑" charset="0"/>
                <a:sym typeface="+mn-ea"/>
              </a:rPr>
              <a:t>或者称为Cross-Stream模型</a:t>
            </a:r>
          </a:p>
          <a:p>
            <a:pPr marL="342900" indent="-342900">
              <a:lnSpc>
                <a:spcPct val="130000"/>
              </a:lnSpc>
              <a:buFont typeface="Wingdings" panose="05000000000000000000" charset="0"/>
              <a:buNone/>
            </a:pPr>
            <a:r>
              <a:rPr lang="en-US" altLang="zh-CN" dirty="0">
                <a:solidFill>
                  <a:schemeClr val="tx1">
                    <a:lumMod val="95000"/>
                    <a:lumOff val="5000"/>
                  </a:schemeClr>
                </a:solidFill>
                <a:latin typeface="微软雅黑" charset="0"/>
                <a:ea typeface="微软雅黑" charset="0"/>
                <a:sym typeface="+mn-ea"/>
              </a:rPr>
              <a:t>	    </a:t>
            </a:r>
            <a:r>
              <a:rPr lang="zh-CN" altLang="en-US" dirty="0">
                <a:solidFill>
                  <a:schemeClr val="tx1">
                    <a:lumMod val="95000"/>
                    <a:lumOff val="5000"/>
                  </a:schemeClr>
                </a:solidFill>
                <a:latin typeface="微软雅黑" charset="0"/>
                <a:ea typeface="微软雅黑" charset="0"/>
                <a:sym typeface="+mn-ea"/>
              </a:rPr>
              <a:t>使用</a:t>
            </a:r>
            <a:r>
              <a:rPr lang="zh-CN" altLang="en-US" sz="2000" b="1" dirty="0">
                <a:solidFill>
                  <a:schemeClr val="tx1">
                    <a:lumMod val="95000"/>
                    <a:lumOff val="5000"/>
                  </a:schemeClr>
                </a:solidFill>
                <a:latin typeface="微软雅黑" charset="0"/>
                <a:ea typeface="微软雅黑" charset="0"/>
                <a:sym typeface="+mn-ea"/>
              </a:rPr>
              <a:t>两个独立的 Encoder </a:t>
            </a:r>
            <a:r>
              <a:rPr lang="zh-CN" altLang="en-US" dirty="0">
                <a:solidFill>
                  <a:schemeClr val="tx1">
                    <a:lumMod val="95000"/>
                    <a:lumOff val="5000"/>
                  </a:schemeClr>
                </a:solidFill>
                <a:latin typeface="微软雅黑" charset="0"/>
                <a:ea typeface="微软雅黑" charset="0"/>
                <a:sym typeface="+mn-ea"/>
              </a:rPr>
              <a:t>编码，然后再输入到 cross attention 进行多模态特征的融合。</a:t>
            </a:r>
          </a:p>
          <a:p>
            <a:pPr marL="457200" indent="-457200">
              <a:lnSpc>
                <a:spcPct val="130000"/>
              </a:lnSpc>
              <a:buFont typeface="+mj-ea"/>
              <a:buAutoNum type="circleNumDbPlain" startAt="3"/>
            </a:pPr>
            <a:r>
              <a:rPr lang="zh-CN" altLang="en-US" sz="2000" dirty="0">
                <a:solidFill>
                  <a:schemeClr val="tx1">
                    <a:lumMod val="95000"/>
                    <a:lumOff val="5000"/>
                  </a:schemeClr>
                </a:solidFill>
                <a:latin typeface="微软雅黑" charset="0"/>
                <a:ea typeface="微软雅黑" charset="0"/>
                <a:sym typeface="+mn-ea"/>
              </a:rPr>
              <a:t>第三类为</a:t>
            </a:r>
            <a:r>
              <a:rPr lang="zh-CN" altLang="en-US" sz="2000" b="1" dirty="0">
                <a:solidFill>
                  <a:schemeClr val="tx1">
                    <a:lumMod val="95000"/>
                    <a:lumOff val="5000"/>
                  </a:schemeClr>
                </a:solidFill>
                <a:latin typeface="微软雅黑" charset="0"/>
                <a:ea typeface="微软雅黑" charset="0"/>
                <a:sym typeface="+mn-ea"/>
              </a:rPr>
              <a:t>Encoder-Decoder模型</a:t>
            </a:r>
          </a:p>
          <a:p>
            <a:pPr indent="0">
              <a:lnSpc>
                <a:spcPct val="130000"/>
              </a:lnSpc>
              <a:buFont typeface="+mj-ea"/>
              <a:buNone/>
            </a:pPr>
            <a:r>
              <a:rPr lang="zh-CN" altLang="en-US" sz="1800" dirty="0">
                <a:solidFill>
                  <a:schemeClr val="tx1">
                    <a:lumMod val="95000"/>
                    <a:lumOff val="5000"/>
                  </a:schemeClr>
                </a:solidFill>
                <a:latin typeface="微软雅黑" charset="0"/>
                <a:ea typeface="微软雅黑" charset="0"/>
                <a:sym typeface="+mn-ea"/>
              </a:rPr>
              <a:t>         以DALL-E为代表。</a:t>
            </a:r>
            <a:endParaRPr lang="zh-CN" altLang="en-US" sz="2000" b="1" dirty="0">
              <a:solidFill>
                <a:schemeClr val="tx1">
                  <a:lumMod val="95000"/>
                  <a:lumOff val="5000"/>
                </a:schemeClr>
              </a:solidFill>
              <a:latin typeface="微软雅黑" charset="0"/>
              <a:ea typeface="微软雅黑" charset="0"/>
              <a:sym typeface="+mn-ea"/>
            </a:endParaRPr>
          </a:p>
        </p:txBody>
      </p:sp>
      <p:pic>
        <p:nvPicPr>
          <p:cNvPr id="5" name="图片 4" descr="C72D701D-FCFB-47FC-984B-6172A7CE0AFD"/>
          <p:cNvPicPr>
            <a:picLocks noChangeAspect="1"/>
          </p:cNvPicPr>
          <p:nvPr/>
        </p:nvPicPr>
        <p:blipFill>
          <a:blip r:embed="rId3"/>
          <a:stretch>
            <a:fillRect/>
          </a:stretch>
        </p:blipFill>
        <p:spPr>
          <a:xfrm>
            <a:off x="1327150" y="4446905"/>
            <a:ext cx="2760980" cy="2113915"/>
          </a:xfrm>
          <a:prstGeom prst="rect">
            <a:avLst/>
          </a:prstGeom>
        </p:spPr>
      </p:pic>
      <p:pic>
        <p:nvPicPr>
          <p:cNvPr id="7" name="图片 6"/>
          <p:cNvPicPr>
            <a:picLocks noChangeAspect="1"/>
          </p:cNvPicPr>
          <p:nvPr/>
        </p:nvPicPr>
        <p:blipFill>
          <a:blip r:embed="rId4"/>
          <a:stretch>
            <a:fillRect/>
          </a:stretch>
        </p:blipFill>
        <p:spPr>
          <a:xfrm>
            <a:off x="5752465" y="4466590"/>
            <a:ext cx="3898265" cy="2075180"/>
          </a:xfrm>
          <a:prstGeom prst="rect">
            <a:avLst/>
          </a:prstGeom>
        </p:spPr>
      </p:pic>
    </p:spTree>
    <p:extLst>
      <p:ext uri="{BB962C8B-B14F-4D97-AF65-F5344CB8AC3E}">
        <p14:creationId xmlns:p14="http://schemas.microsoft.com/office/powerpoint/2010/main" val="316153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303395"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TWO Method</a:t>
            </a:r>
          </a:p>
        </p:txBody>
      </p:sp>
      <p:grpSp>
        <p:nvGrpSpPr>
          <p:cNvPr id="3" name="组 2"/>
          <p:cNvGrpSpPr/>
          <p:nvPr/>
        </p:nvGrpSpPr>
        <p:grpSpPr>
          <a:xfrm>
            <a:off x="265634" y="609541"/>
            <a:ext cx="2153404" cy="509896"/>
            <a:chOff x="910794" y="4967546"/>
            <a:chExt cx="2153404" cy="509896"/>
          </a:xfrm>
        </p:grpSpPr>
        <p:grpSp>
          <p:nvGrpSpPr>
            <p:cNvPr id="45" name="组合 10"/>
            <p:cNvGrpSpPr/>
            <p:nvPr/>
          </p:nvGrpSpPr>
          <p:grpSpPr>
            <a:xfrm>
              <a:off x="910794" y="4967546"/>
              <a:ext cx="2153404" cy="509896"/>
              <a:chOff x="888096" y="1000203"/>
              <a:chExt cx="3987003" cy="944066"/>
            </a:xfrm>
          </p:grpSpPr>
          <p:sp>
            <p:nvSpPr>
              <p:cNvPr id="46" name="矩形 45"/>
              <p:cNvSpPr/>
              <p:nvPr/>
            </p:nvSpPr>
            <p:spPr>
              <a:xfrm>
                <a:off x="910434" y="1044879"/>
                <a:ext cx="3931524" cy="871190"/>
              </a:xfrm>
              <a:prstGeom prst="rect">
                <a:avLst/>
              </a:prstGeom>
              <a:noFill/>
              <a:ln w="12700" cap="flat" cmpd="sng" algn="ctr">
                <a:solidFill>
                  <a:sysClr val="window" lastClr="CCE8C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7" name="椭圆 4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8" name="椭圆 4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9" name="椭圆 48"/>
              <p:cNvSpPr/>
              <p:nvPr/>
            </p:nvSpPr>
            <p:spPr>
              <a:xfrm>
                <a:off x="4794882" y="1865215"/>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50" name="椭圆 49"/>
              <p:cNvSpPr/>
              <p:nvPr/>
            </p:nvSpPr>
            <p:spPr>
              <a:xfrm>
                <a:off x="4803099"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grpSp>
        <p:sp>
          <p:nvSpPr>
            <p:cNvPr id="51" name="矩形 50"/>
            <p:cNvSpPr/>
            <p:nvPr/>
          </p:nvSpPr>
          <p:spPr>
            <a:xfrm>
              <a:off x="1041701" y="5042922"/>
              <a:ext cx="2004695" cy="368300"/>
            </a:xfrm>
            <a:prstGeom prst="rect">
              <a:avLst/>
            </a:prstGeom>
          </p:spPr>
          <p:txBody>
            <a:bodyPr wrap="none">
              <a:spAutoFit/>
            </a:bodyPr>
            <a:lstStyle/>
            <a:p>
              <a:pPr algn="l"/>
              <a:r>
                <a:rPr lang="en-US" altLang="zh-CN" b="1" dirty="0">
                  <a:solidFill>
                    <a:srgbClr val="000000"/>
                  </a:solidFill>
                  <a:latin typeface="Segoe UI"/>
                  <a:ea typeface="微软雅黑"/>
                </a:rPr>
                <a:t>1.2.2 </a:t>
              </a:r>
              <a:r>
                <a:rPr lang="zh-CN" altLang="en-US" b="1" dirty="0">
                  <a:solidFill>
                    <a:srgbClr val="000000"/>
                  </a:solidFill>
                  <a:latin typeface="Segoe UI"/>
                  <a:ea typeface="微软雅黑"/>
                </a:rPr>
                <a:t>预训练任务</a:t>
              </a:r>
            </a:p>
          </p:txBody>
        </p:sp>
      </p:grpSp>
      <p:sp>
        <p:nvSpPr>
          <p:cNvPr id="11" name="文本框 10"/>
          <p:cNvSpPr txBox="1"/>
          <p:nvPr/>
        </p:nvSpPr>
        <p:spPr>
          <a:xfrm>
            <a:off x="277495" y="1143964"/>
            <a:ext cx="2455978" cy="381195"/>
          </a:xfrm>
          <a:prstGeom prst="rect">
            <a:avLst/>
          </a:prstGeom>
          <a:solidFill>
            <a:srgbClr val="D2DBEA"/>
          </a:solidFill>
        </p:spPr>
        <p:txBody>
          <a:bodyPr wrap="square" rtlCol="0" anchor="t">
            <a:spAutoFit/>
          </a:bodyPr>
          <a:lstStyle/>
          <a:p>
            <a:pPr marL="285750" indent="-285750">
              <a:lnSpc>
                <a:spcPct val="130000"/>
              </a:lnSpc>
              <a:buFont typeface="Wingdings" panose="05000000000000000000" charset="0"/>
              <a:buChar char=""/>
            </a:pPr>
            <a:r>
              <a:rPr lang="zh-CN" altLang="en-US" sz="1600" dirty="0">
                <a:sym typeface="+mn-ea"/>
              </a:rPr>
              <a:t>补全类型预训练任务</a:t>
            </a:r>
            <a:endParaRPr lang="zh-CN" altLang="en-US" sz="1600" dirty="0">
              <a:solidFill>
                <a:schemeClr val="tx1">
                  <a:lumMod val="95000"/>
                  <a:lumOff val="5000"/>
                </a:schemeClr>
              </a:solidFill>
              <a:latin typeface="微软雅黑" charset="0"/>
              <a:ea typeface="微软雅黑" charset="0"/>
              <a:sym typeface="+mn-ea"/>
            </a:endParaRPr>
          </a:p>
        </p:txBody>
      </p:sp>
      <p:sp>
        <p:nvSpPr>
          <p:cNvPr id="13" name="文本框 12"/>
          <p:cNvSpPr txBox="1"/>
          <p:nvPr/>
        </p:nvSpPr>
        <p:spPr>
          <a:xfrm>
            <a:off x="285115" y="3013252"/>
            <a:ext cx="2448358" cy="381195"/>
          </a:xfrm>
          <a:prstGeom prst="rect">
            <a:avLst/>
          </a:prstGeom>
          <a:solidFill>
            <a:srgbClr val="D2DBEA"/>
          </a:solidFill>
        </p:spPr>
        <p:txBody>
          <a:bodyPr wrap="square" rtlCol="0" anchor="t">
            <a:spAutoFit/>
          </a:bodyPr>
          <a:lstStyle/>
          <a:p>
            <a:pPr marL="285750" indent="-285750">
              <a:lnSpc>
                <a:spcPct val="130000"/>
              </a:lnSpc>
              <a:buFont typeface="Wingdings" panose="05000000000000000000" charset="0"/>
              <a:buChar char=""/>
            </a:pPr>
            <a:r>
              <a:rPr lang="zh-CN" altLang="en-US" sz="1600" dirty="0">
                <a:sym typeface="+mn-ea"/>
              </a:rPr>
              <a:t>匹配类型预训练任务</a:t>
            </a:r>
            <a:endParaRPr lang="zh-CN" altLang="en-US" sz="1600" dirty="0">
              <a:solidFill>
                <a:schemeClr val="tx1">
                  <a:lumMod val="95000"/>
                  <a:lumOff val="5000"/>
                </a:schemeClr>
              </a:solidFill>
              <a:latin typeface="微软雅黑" charset="0"/>
              <a:ea typeface="微软雅黑" charset="0"/>
              <a:sym typeface="+mn-ea"/>
            </a:endParaRPr>
          </a:p>
        </p:txBody>
      </p:sp>
      <p:sp>
        <p:nvSpPr>
          <p:cNvPr id="14" name="文本框 13"/>
          <p:cNvSpPr txBox="1"/>
          <p:nvPr/>
        </p:nvSpPr>
        <p:spPr>
          <a:xfrm>
            <a:off x="324485" y="4404552"/>
            <a:ext cx="2408988" cy="381195"/>
          </a:xfrm>
          <a:prstGeom prst="rect">
            <a:avLst/>
          </a:prstGeom>
          <a:solidFill>
            <a:srgbClr val="D2DBEA"/>
          </a:solidFill>
        </p:spPr>
        <p:txBody>
          <a:bodyPr wrap="square" rtlCol="0" anchor="t">
            <a:spAutoFit/>
          </a:bodyPr>
          <a:lstStyle/>
          <a:p>
            <a:pPr marL="285750" indent="-285750">
              <a:lnSpc>
                <a:spcPct val="130000"/>
              </a:lnSpc>
              <a:buFont typeface="Wingdings" panose="05000000000000000000" charset="0"/>
              <a:buChar char=""/>
            </a:pPr>
            <a:r>
              <a:rPr lang="zh-CN" altLang="en-US" sz="1600" dirty="0">
                <a:sym typeface="+mn-ea"/>
              </a:rPr>
              <a:t>特殊类型预训练任务</a:t>
            </a:r>
            <a:endParaRPr lang="zh-CN" altLang="en-US" sz="1600" dirty="0">
              <a:solidFill>
                <a:schemeClr val="tx1">
                  <a:lumMod val="95000"/>
                  <a:lumOff val="5000"/>
                </a:schemeClr>
              </a:solidFill>
              <a:latin typeface="微软雅黑" charset="0"/>
              <a:ea typeface="微软雅黑" charset="0"/>
              <a:sym typeface="+mn-ea"/>
            </a:endParaRPr>
          </a:p>
        </p:txBody>
      </p:sp>
      <p:sp>
        <p:nvSpPr>
          <p:cNvPr id="5" name="文本框 4"/>
          <p:cNvSpPr txBox="1"/>
          <p:nvPr/>
        </p:nvSpPr>
        <p:spPr>
          <a:xfrm>
            <a:off x="265430" y="1525756"/>
            <a:ext cx="10843557" cy="1477328"/>
          </a:xfrm>
          <a:prstGeom prst="rect">
            <a:avLst/>
          </a:prstGeom>
          <a:noFill/>
        </p:spPr>
        <p:txBody>
          <a:bodyPr wrap="square" rtlCol="0" anchor="t">
            <a:spAutoFit/>
          </a:bodyPr>
          <a:lstStyle/>
          <a:p>
            <a:pPr marL="342900" indent="-342900" algn="just">
              <a:lnSpc>
                <a:spcPct val="150000"/>
              </a:lnSpc>
              <a:buFont typeface="+mj-ea"/>
              <a:buAutoNum type="circleNumDbPlain"/>
            </a:pPr>
            <a:r>
              <a:rPr lang="zh-CN" altLang="en-US" sz="2000" b="1" dirty="0"/>
              <a:t>掩蔽文本预测（masked multi-modal modelling）</a:t>
            </a:r>
            <a:r>
              <a:rPr lang="zh-CN" altLang="en-US" sz="1400" dirty="0"/>
              <a:t> </a:t>
            </a:r>
            <a:endParaRPr lang="en-US" altLang="zh-CN" sz="1400" dirty="0"/>
          </a:p>
          <a:p>
            <a:pPr marL="342900" indent="-342900" algn="just">
              <a:lnSpc>
                <a:spcPct val="150000"/>
              </a:lnSpc>
              <a:buFont typeface="+mj-ea"/>
              <a:buAutoNum type="circleNumDbPlain"/>
            </a:pPr>
            <a:r>
              <a:rPr lang="zh-CN" altLang="en-US" sz="2000" b="1" dirty="0"/>
              <a:t>掩蔽图像类别预测（Detected-Label Classification）</a:t>
            </a:r>
            <a:endParaRPr lang="en-US" altLang="zh-CN" sz="2000" b="1" dirty="0"/>
          </a:p>
          <a:p>
            <a:pPr marL="342900" indent="-342900" algn="just">
              <a:lnSpc>
                <a:spcPct val="150000"/>
              </a:lnSpc>
              <a:buFont typeface="+mj-ea"/>
              <a:buAutoNum type="circleNumDbPlain"/>
            </a:pPr>
            <a:r>
              <a:rPr lang="zh-CN" altLang="en-US" sz="2000" b="1" dirty="0"/>
              <a:t>掩码图像特征回归（RoI-Feature Regression）</a:t>
            </a:r>
            <a:r>
              <a:rPr lang="zh-CN" altLang="en-US" sz="1600" dirty="0"/>
              <a:t>：以L2损失回归预测目标ROI特征向量</a:t>
            </a:r>
          </a:p>
        </p:txBody>
      </p:sp>
      <p:sp>
        <p:nvSpPr>
          <p:cNvPr id="15" name="文本框 14"/>
          <p:cNvSpPr txBox="1"/>
          <p:nvPr/>
        </p:nvSpPr>
        <p:spPr>
          <a:xfrm>
            <a:off x="277495" y="3396157"/>
            <a:ext cx="10831492" cy="1508105"/>
          </a:xfrm>
          <a:prstGeom prst="rect">
            <a:avLst/>
          </a:prstGeom>
          <a:noFill/>
        </p:spPr>
        <p:txBody>
          <a:bodyPr wrap="square" rtlCol="0" anchor="t">
            <a:spAutoFit/>
          </a:bodyPr>
          <a:lstStyle/>
          <a:p>
            <a:pPr marL="342900" indent="-342900" algn="just">
              <a:lnSpc>
                <a:spcPct val="150000"/>
              </a:lnSpc>
              <a:buFont typeface="+mj-ea"/>
              <a:buAutoNum type="circleNumDbPlain"/>
            </a:pPr>
            <a:r>
              <a:rPr lang="zh-CN" altLang="en-US" sz="2000" b="1" dirty="0"/>
              <a:t>图片-文本对齐（Cross-Modality Matching）</a:t>
            </a:r>
            <a:endParaRPr lang="zh-CN" altLang="en-US" sz="1600" b="1" dirty="0"/>
          </a:p>
          <a:p>
            <a:pPr marL="342900" indent="-342900" algn="just">
              <a:lnSpc>
                <a:spcPct val="150000"/>
              </a:lnSpc>
              <a:buFont typeface="+mj-ea"/>
              <a:buAutoNum type="circleNumDbPlain"/>
            </a:pPr>
            <a:r>
              <a:rPr lang="zh-CN" altLang="en-US" sz="2000" b="1" dirty="0"/>
              <a:t>视频-文本对齐（video-text  alignment）</a:t>
            </a:r>
            <a:endParaRPr lang="en-US" altLang="zh-CN" sz="2000" b="1" dirty="0"/>
          </a:p>
          <a:p>
            <a:pPr indent="0" algn="just">
              <a:buFont typeface="+mj-ea"/>
              <a:buNone/>
            </a:pPr>
            <a:endParaRPr lang="zh-CN" altLang="en-US" sz="1600" dirty="0"/>
          </a:p>
          <a:p>
            <a:pPr marL="342900" indent="-342900" algn="just">
              <a:buFont typeface="+mj-ea"/>
              <a:buAutoNum type="circleNumDbPlain"/>
            </a:pPr>
            <a:endParaRPr lang="zh-CN" altLang="en-US" sz="1600" dirty="0"/>
          </a:p>
        </p:txBody>
      </p:sp>
      <p:sp>
        <p:nvSpPr>
          <p:cNvPr id="16" name="文本框 15"/>
          <p:cNvSpPr txBox="1"/>
          <p:nvPr/>
        </p:nvSpPr>
        <p:spPr>
          <a:xfrm>
            <a:off x="324485" y="5048427"/>
            <a:ext cx="10784502" cy="1341521"/>
          </a:xfrm>
          <a:prstGeom prst="rect">
            <a:avLst/>
          </a:prstGeom>
          <a:noFill/>
        </p:spPr>
        <p:txBody>
          <a:bodyPr wrap="square" rtlCol="0" anchor="t">
            <a:spAutoFit/>
          </a:bodyPr>
          <a:lstStyle/>
          <a:p>
            <a:pPr marL="342900" indent="-342900" algn="just">
              <a:lnSpc>
                <a:spcPct val="150000"/>
              </a:lnSpc>
              <a:buFont typeface="+mj-ea"/>
              <a:buAutoNum type="circleNumDbPlain"/>
            </a:pPr>
            <a:r>
              <a:rPr lang="zh-CN" altLang="en-US" sz="2000" b="1" dirty="0"/>
              <a:t>图像问答（Image Question Answering）：</a:t>
            </a:r>
            <a:r>
              <a:rPr lang="zh-CN" altLang="en-US" sz="1600" dirty="0"/>
              <a:t>训练数据是关于图像的文本问题。</a:t>
            </a:r>
          </a:p>
          <a:p>
            <a:pPr marL="342900" indent="-342900" algn="just">
              <a:lnSpc>
                <a:spcPct val="150000"/>
              </a:lnSpc>
              <a:buFont typeface="+mj-ea"/>
              <a:buAutoNum type="circleNumDbPlain"/>
            </a:pPr>
            <a:r>
              <a:rPr lang="zh-CN" altLang="en-US" sz="2000" b="1" dirty="0"/>
              <a:t>场景图预测（Scene Graph Prediction）：</a:t>
            </a:r>
            <a:r>
              <a:rPr lang="zh-CN" altLang="en-US" sz="1600" dirty="0"/>
              <a:t>基于目标预测（object prediction）、属性预测（attribute prediction）、关系预测（relationship prediction），让模型学习跨模态之间的细粒度语义对齐信息</a:t>
            </a:r>
          </a:p>
        </p:txBody>
      </p:sp>
    </p:spTree>
    <p:extLst>
      <p:ext uri="{BB962C8B-B14F-4D97-AF65-F5344CB8AC3E}">
        <p14:creationId xmlns:p14="http://schemas.microsoft.com/office/powerpoint/2010/main" val="166468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45CCC6BC-EB25-C140-BA67-3DF1249DC44A}"/>
              </a:ext>
            </a:extLst>
          </p:cNvPr>
          <p:cNvSpPr txBox="1"/>
          <p:nvPr/>
        </p:nvSpPr>
        <p:spPr>
          <a:xfrm>
            <a:off x="4441189" y="3869690"/>
            <a:ext cx="3526153" cy="345094"/>
          </a:xfrm>
          <a:prstGeom prst="rect">
            <a:avLst/>
          </a:prstGeom>
          <a:solidFill>
            <a:srgbClr val="D2DBEA"/>
          </a:solidFill>
        </p:spPr>
        <p:txBody>
          <a:bodyPr wrap="square" rtlCol="0" anchor="t">
            <a:spAutoFit/>
          </a:bodyPr>
          <a:lstStyle/>
          <a:p>
            <a:pPr algn="ctr">
              <a:lnSpc>
                <a:spcPct val="130000"/>
              </a:lnSpc>
            </a:pPr>
            <a:endParaRPr lang="en-US" altLang="zh-CN" sz="1400" b="1" dirty="0">
              <a:solidFill>
                <a:schemeClr val="tx1">
                  <a:lumMod val="95000"/>
                  <a:lumOff val="5000"/>
                </a:schemeClr>
              </a:solidFill>
              <a:latin typeface="微软雅黑" charset="0"/>
              <a:ea typeface="微软雅黑" charset="0"/>
              <a:sym typeface="+mn-ea"/>
            </a:endParaRPr>
          </a:p>
        </p:txBody>
      </p:sp>
      <p:sp>
        <p:nvSpPr>
          <p:cNvPr id="4" name="文本占位符 1">
            <a:extLst>
              <a:ext uri="{FF2B5EF4-FFF2-40B4-BE49-F238E27FC236}">
                <a16:creationId xmlns:a16="http://schemas.microsoft.com/office/drawing/2014/main" id="{4E4F1D94-5DFD-104C-AEE0-0FFA31240FCC}"/>
              </a:ext>
            </a:extLst>
          </p:cNvPr>
          <p:cNvSpPr txBox="1">
            <a:spLocks/>
          </p:cNvSpPr>
          <p:nvPr/>
        </p:nvSpPr>
        <p:spPr>
          <a:xfrm>
            <a:off x="265304" y="220133"/>
            <a:ext cx="3303395"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a:solidFill>
                  <a:srgbClr val="2958A0"/>
                </a:solidFill>
              </a:rPr>
              <a:t>PART</a:t>
            </a:r>
            <a:r>
              <a:rPr kumimoji="1" lang="zh-CN" altLang="en-US" sz="2000">
                <a:solidFill>
                  <a:srgbClr val="2958A0"/>
                </a:solidFill>
              </a:rPr>
              <a:t> </a:t>
            </a:r>
            <a:r>
              <a:rPr kumimoji="1" lang="en-US" altLang="zh-CN" sz="2000">
                <a:solidFill>
                  <a:srgbClr val="2958A0"/>
                </a:solidFill>
              </a:rPr>
              <a:t>TWO Method</a:t>
            </a:r>
            <a:endParaRPr kumimoji="1" lang="en-US" altLang="zh-CN" sz="2000" dirty="0">
              <a:solidFill>
                <a:srgbClr val="2958A0"/>
              </a:solidFill>
            </a:endParaRPr>
          </a:p>
        </p:txBody>
      </p:sp>
      <p:grpSp>
        <p:nvGrpSpPr>
          <p:cNvPr id="5" name="组 2">
            <a:extLst>
              <a:ext uri="{FF2B5EF4-FFF2-40B4-BE49-F238E27FC236}">
                <a16:creationId xmlns:a16="http://schemas.microsoft.com/office/drawing/2014/main" id="{34984100-1B0E-7547-9539-2F11A5132073}"/>
              </a:ext>
            </a:extLst>
          </p:cNvPr>
          <p:cNvGrpSpPr/>
          <p:nvPr/>
        </p:nvGrpSpPr>
        <p:grpSpPr>
          <a:xfrm>
            <a:off x="265634" y="609541"/>
            <a:ext cx="3154460" cy="509896"/>
            <a:chOff x="910794" y="4967546"/>
            <a:chExt cx="2594072" cy="509896"/>
          </a:xfrm>
        </p:grpSpPr>
        <p:grpSp>
          <p:nvGrpSpPr>
            <p:cNvPr id="6" name="组合 10">
              <a:extLst>
                <a:ext uri="{FF2B5EF4-FFF2-40B4-BE49-F238E27FC236}">
                  <a16:creationId xmlns:a16="http://schemas.microsoft.com/office/drawing/2014/main" id="{769A43B2-414C-774B-8F74-8735C310E47C}"/>
                </a:ext>
              </a:extLst>
            </p:cNvPr>
            <p:cNvGrpSpPr/>
            <p:nvPr/>
          </p:nvGrpSpPr>
          <p:grpSpPr>
            <a:xfrm>
              <a:off x="910794" y="4967546"/>
              <a:ext cx="2153404" cy="509896"/>
              <a:chOff x="888096" y="1000203"/>
              <a:chExt cx="3987003" cy="944066"/>
            </a:xfrm>
          </p:grpSpPr>
          <p:sp>
            <p:nvSpPr>
              <p:cNvPr id="8" name="矩形 7">
                <a:extLst>
                  <a:ext uri="{FF2B5EF4-FFF2-40B4-BE49-F238E27FC236}">
                    <a16:creationId xmlns:a16="http://schemas.microsoft.com/office/drawing/2014/main" id="{598C28AE-666D-3047-A304-1217E36264C0}"/>
                  </a:ext>
                </a:extLst>
              </p:cNvPr>
              <p:cNvSpPr/>
              <p:nvPr/>
            </p:nvSpPr>
            <p:spPr>
              <a:xfrm>
                <a:off x="910434" y="1044879"/>
                <a:ext cx="3931524" cy="871190"/>
              </a:xfrm>
              <a:prstGeom prst="rect">
                <a:avLst/>
              </a:prstGeom>
              <a:noFill/>
              <a:ln w="12700" cap="flat" cmpd="sng" algn="ctr">
                <a:solidFill>
                  <a:sysClr val="window" lastClr="CCE8C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9" name="椭圆 8">
                <a:extLst>
                  <a:ext uri="{FF2B5EF4-FFF2-40B4-BE49-F238E27FC236}">
                    <a16:creationId xmlns:a16="http://schemas.microsoft.com/office/drawing/2014/main" id="{A17A758E-A55A-8646-9417-5D7C8B7E2044}"/>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10" name="椭圆 9">
                <a:extLst>
                  <a:ext uri="{FF2B5EF4-FFF2-40B4-BE49-F238E27FC236}">
                    <a16:creationId xmlns:a16="http://schemas.microsoft.com/office/drawing/2014/main" id="{AF540BF9-EEAB-BF47-ADD7-6DFD5E686539}"/>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11" name="椭圆 10">
                <a:extLst>
                  <a:ext uri="{FF2B5EF4-FFF2-40B4-BE49-F238E27FC236}">
                    <a16:creationId xmlns:a16="http://schemas.microsoft.com/office/drawing/2014/main" id="{32432EE6-7C57-794C-91A1-97D70376E387}"/>
                  </a:ext>
                </a:extLst>
              </p:cNvPr>
              <p:cNvSpPr/>
              <p:nvPr/>
            </p:nvSpPr>
            <p:spPr>
              <a:xfrm>
                <a:off x="4794882" y="1865215"/>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12" name="椭圆 11">
                <a:extLst>
                  <a:ext uri="{FF2B5EF4-FFF2-40B4-BE49-F238E27FC236}">
                    <a16:creationId xmlns:a16="http://schemas.microsoft.com/office/drawing/2014/main" id="{E1A2B534-74AA-9044-A5B0-5D6E887977B7}"/>
                  </a:ext>
                </a:extLst>
              </p:cNvPr>
              <p:cNvSpPr/>
              <p:nvPr/>
            </p:nvSpPr>
            <p:spPr>
              <a:xfrm>
                <a:off x="4803099"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grpSp>
        <p:sp>
          <p:nvSpPr>
            <p:cNvPr id="7" name="矩形 6">
              <a:extLst>
                <a:ext uri="{FF2B5EF4-FFF2-40B4-BE49-F238E27FC236}">
                  <a16:creationId xmlns:a16="http://schemas.microsoft.com/office/drawing/2014/main" id="{9DAA094B-BC64-5443-9779-2B46FEB59BC7}"/>
                </a:ext>
              </a:extLst>
            </p:cNvPr>
            <p:cNvSpPr/>
            <p:nvPr/>
          </p:nvSpPr>
          <p:spPr>
            <a:xfrm>
              <a:off x="1041701" y="5042922"/>
              <a:ext cx="2463165" cy="368300"/>
            </a:xfrm>
            <a:prstGeom prst="rect">
              <a:avLst/>
            </a:prstGeom>
          </p:spPr>
          <p:txBody>
            <a:bodyPr wrap="none">
              <a:spAutoFit/>
            </a:bodyPr>
            <a:lstStyle/>
            <a:p>
              <a:pPr algn="l"/>
              <a:r>
                <a:rPr lang="en-US" altLang="zh-CN" b="1" dirty="0">
                  <a:solidFill>
                    <a:srgbClr val="000000"/>
                  </a:solidFill>
                  <a:latin typeface="Segoe UI"/>
                  <a:ea typeface="微软雅黑"/>
                </a:rPr>
                <a:t>1.2.3 </a:t>
              </a:r>
              <a:r>
                <a:rPr lang="zh-CN" altLang="en-US" b="1" dirty="0">
                  <a:solidFill>
                    <a:srgbClr val="000000"/>
                  </a:solidFill>
                  <a:latin typeface="Segoe UI"/>
                  <a:ea typeface="微软雅黑"/>
                </a:rPr>
                <a:t>多模态下游任务</a:t>
              </a:r>
            </a:p>
          </p:txBody>
        </p:sp>
      </p:grpSp>
      <p:sp>
        <p:nvSpPr>
          <p:cNvPr id="13" name="文本框 12">
            <a:extLst>
              <a:ext uri="{FF2B5EF4-FFF2-40B4-BE49-F238E27FC236}">
                <a16:creationId xmlns:a16="http://schemas.microsoft.com/office/drawing/2014/main" id="{8D199424-ECC1-3548-8605-B0D5AB96D6EE}"/>
              </a:ext>
            </a:extLst>
          </p:cNvPr>
          <p:cNvSpPr txBox="1"/>
          <p:nvPr/>
        </p:nvSpPr>
        <p:spPr>
          <a:xfrm>
            <a:off x="265430" y="1171575"/>
            <a:ext cx="3393440" cy="345094"/>
          </a:xfrm>
          <a:prstGeom prst="rect">
            <a:avLst/>
          </a:prstGeom>
          <a:solidFill>
            <a:srgbClr val="D2DBEA"/>
          </a:solidFill>
        </p:spPr>
        <p:txBody>
          <a:bodyPr wrap="square" rtlCol="0" anchor="t">
            <a:spAutoFit/>
          </a:bodyPr>
          <a:lstStyle/>
          <a:p>
            <a:pPr algn="ctr">
              <a:lnSpc>
                <a:spcPct val="130000"/>
              </a:lnSpc>
            </a:pPr>
            <a:r>
              <a:rPr lang="en-US" altLang="zh-CN" sz="1400" b="1" dirty="0">
                <a:solidFill>
                  <a:schemeClr val="tx1">
                    <a:lumMod val="95000"/>
                    <a:lumOff val="5000"/>
                  </a:schemeClr>
                </a:solidFill>
                <a:latin typeface="微软雅黑" charset="0"/>
                <a:ea typeface="微软雅黑" charset="0"/>
                <a:sym typeface="+mn-ea"/>
              </a:rPr>
              <a:t>Visual Question Answering</a:t>
            </a:r>
          </a:p>
        </p:txBody>
      </p:sp>
      <p:sp>
        <p:nvSpPr>
          <p:cNvPr id="14" name="文本框 13">
            <a:extLst>
              <a:ext uri="{FF2B5EF4-FFF2-40B4-BE49-F238E27FC236}">
                <a16:creationId xmlns:a16="http://schemas.microsoft.com/office/drawing/2014/main" id="{307ACBAF-80D0-3F4E-89BA-6414952E6E44}"/>
              </a:ext>
            </a:extLst>
          </p:cNvPr>
          <p:cNvSpPr txBox="1"/>
          <p:nvPr/>
        </p:nvSpPr>
        <p:spPr>
          <a:xfrm>
            <a:off x="4436890" y="1171575"/>
            <a:ext cx="3530454" cy="345094"/>
          </a:xfrm>
          <a:prstGeom prst="rect">
            <a:avLst/>
          </a:prstGeom>
          <a:solidFill>
            <a:srgbClr val="D2DBEA"/>
          </a:solidFill>
        </p:spPr>
        <p:txBody>
          <a:bodyPr wrap="square" rtlCol="0" anchor="t">
            <a:spAutoFit/>
          </a:bodyPr>
          <a:lstStyle/>
          <a:p>
            <a:pPr algn="ctr">
              <a:lnSpc>
                <a:spcPct val="130000"/>
              </a:lnSpc>
            </a:pPr>
            <a:r>
              <a:rPr lang="en-US" altLang="zh-CN" sz="1400" b="1" dirty="0">
                <a:solidFill>
                  <a:schemeClr val="tx1">
                    <a:lumMod val="95000"/>
                    <a:lumOff val="5000"/>
                  </a:schemeClr>
                </a:solidFill>
                <a:latin typeface="微软雅黑" charset="0"/>
                <a:ea typeface="微软雅黑" charset="0"/>
                <a:sym typeface="+mn-ea"/>
              </a:rPr>
              <a:t>Visual Entailment</a:t>
            </a:r>
          </a:p>
        </p:txBody>
      </p:sp>
      <p:sp>
        <p:nvSpPr>
          <p:cNvPr id="15" name="文本框 14">
            <a:extLst>
              <a:ext uri="{FF2B5EF4-FFF2-40B4-BE49-F238E27FC236}">
                <a16:creationId xmlns:a16="http://schemas.microsoft.com/office/drawing/2014/main" id="{02A561C5-918E-1240-898C-D0F0136D3507}"/>
              </a:ext>
            </a:extLst>
          </p:cNvPr>
          <p:cNvSpPr txBox="1"/>
          <p:nvPr/>
        </p:nvSpPr>
        <p:spPr>
          <a:xfrm>
            <a:off x="8456295" y="1171575"/>
            <a:ext cx="3525520" cy="308995"/>
          </a:xfrm>
          <a:prstGeom prst="rect">
            <a:avLst/>
          </a:prstGeom>
          <a:solidFill>
            <a:srgbClr val="D2DBEA"/>
          </a:solidFill>
        </p:spPr>
        <p:txBody>
          <a:bodyPr wrap="square" rtlCol="0" anchor="t">
            <a:spAutoFit/>
          </a:bodyPr>
          <a:lstStyle/>
          <a:p>
            <a:pPr algn="ctr">
              <a:lnSpc>
                <a:spcPct val="130000"/>
              </a:lnSpc>
            </a:pPr>
            <a:endParaRPr lang="en-US" altLang="zh-CN" sz="1200" b="1" dirty="0">
              <a:solidFill>
                <a:schemeClr val="tx1">
                  <a:lumMod val="95000"/>
                  <a:lumOff val="5000"/>
                </a:schemeClr>
              </a:solidFill>
              <a:latin typeface="微软雅黑" charset="0"/>
              <a:ea typeface="微软雅黑" charset="0"/>
              <a:sym typeface="+mn-ea"/>
            </a:endParaRPr>
          </a:p>
        </p:txBody>
      </p:sp>
      <p:sp>
        <p:nvSpPr>
          <p:cNvPr id="16" name="文本框 15">
            <a:extLst>
              <a:ext uri="{FF2B5EF4-FFF2-40B4-BE49-F238E27FC236}">
                <a16:creationId xmlns:a16="http://schemas.microsoft.com/office/drawing/2014/main" id="{A3211E61-EB7C-2648-B059-2917B73A0A26}"/>
              </a:ext>
            </a:extLst>
          </p:cNvPr>
          <p:cNvSpPr txBox="1"/>
          <p:nvPr/>
        </p:nvSpPr>
        <p:spPr>
          <a:xfrm>
            <a:off x="265430" y="3869690"/>
            <a:ext cx="3342640" cy="345094"/>
          </a:xfrm>
          <a:prstGeom prst="rect">
            <a:avLst/>
          </a:prstGeom>
          <a:solidFill>
            <a:srgbClr val="D2DBEA"/>
          </a:solidFill>
        </p:spPr>
        <p:txBody>
          <a:bodyPr wrap="square" rtlCol="0" anchor="t">
            <a:spAutoFit/>
          </a:bodyPr>
          <a:lstStyle/>
          <a:p>
            <a:pPr algn="ctr">
              <a:lnSpc>
                <a:spcPct val="130000"/>
              </a:lnSpc>
            </a:pPr>
            <a:r>
              <a:rPr lang="en-US" altLang="zh-CN" sz="1400" b="1" dirty="0">
                <a:solidFill>
                  <a:schemeClr val="tx1">
                    <a:lumMod val="95000"/>
                    <a:lumOff val="5000"/>
                  </a:schemeClr>
                </a:solidFill>
                <a:latin typeface="微软雅黑" charset="0"/>
                <a:ea typeface="微软雅黑" charset="0"/>
                <a:sym typeface="+mn-ea"/>
              </a:rPr>
              <a:t>Visual Commonsense Reasoning</a:t>
            </a:r>
          </a:p>
        </p:txBody>
      </p:sp>
      <p:sp>
        <p:nvSpPr>
          <p:cNvPr id="18" name="文本框 17">
            <a:extLst>
              <a:ext uri="{FF2B5EF4-FFF2-40B4-BE49-F238E27FC236}">
                <a16:creationId xmlns:a16="http://schemas.microsoft.com/office/drawing/2014/main" id="{A6E83A09-E758-8A44-8AC6-F2488573773B}"/>
              </a:ext>
            </a:extLst>
          </p:cNvPr>
          <p:cNvSpPr txBox="1"/>
          <p:nvPr/>
        </p:nvSpPr>
        <p:spPr>
          <a:xfrm>
            <a:off x="8456295" y="3872865"/>
            <a:ext cx="3526155" cy="345094"/>
          </a:xfrm>
          <a:prstGeom prst="rect">
            <a:avLst/>
          </a:prstGeom>
          <a:solidFill>
            <a:srgbClr val="D2DBEA"/>
          </a:solidFill>
        </p:spPr>
        <p:txBody>
          <a:bodyPr wrap="square" rtlCol="0" anchor="t">
            <a:spAutoFit/>
          </a:bodyPr>
          <a:lstStyle/>
          <a:p>
            <a:pPr lvl="0" algn="ctr">
              <a:lnSpc>
                <a:spcPct val="130000"/>
              </a:lnSpc>
            </a:pPr>
            <a:r>
              <a:rPr lang="en-US" altLang="zh-CN" sz="1400" b="1" dirty="0">
                <a:solidFill>
                  <a:schemeClr val="tx1">
                    <a:lumMod val="95000"/>
                    <a:lumOff val="5000"/>
                  </a:schemeClr>
                </a:solidFill>
                <a:latin typeface="微软雅黑" charset="0"/>
                <a:ea typeface="微软雅黑" charset="0"/>
                <a:sym typeface="+mn-ea"/>
              </a:rPr>
              <a:t>Image-Text Retrieval</a:t>
            </a:r>
          </a:p>
        </p:txBody>
      </p:sp>
      <p:pic>
        <p:nvPicPr>
          <p:cNvPr id="19" name="图片 18">
            <a:extLst>
              <a:ext uri="{FF2B5EF4-FFF2-40B4-BE49-F238E27FC236}">
                <a16:creationId xmlns:a16="http://schemas.microsoft.com/office/drawing/2014/main" id="{0F849940-A40F-BF49-8028-201726A46F35}"/>
              </a:ext>
            </a:extLst>
          </p:cNvPr>
          <p:cNvPicPr>
            <a:picLocks noChangeAspect="1"/>
          </p:cNvPicPr>
          <p:nvPr/>
        </p:nvPicPr>
        <p:blipFill>
          <a:blip r:embed="rId3"/>
          <a:stretch>
            <a:fillRect/>
          </a:stretch>
        </p:blipFill>
        <p:spPr>
          <a:xfrm>
            <a:off x="265430" y="1507490"/>
            <a:ext cx="3392805" cy="1084580"/>
          </a:xfrm>
          <a:prstGeom prst="rect">
            <a:avLst/>
          </a:prstGeom>
        </p:spPr>
      </p:pic>
      <p:pic>
        <p:nvPicPr>
          <p:cNvPr id="20" name="图片 19">
            <a:extLst>
              <a:ext uri="{FF2B5EF4-FFF2-40B4-BE49-F238E27FC236}">
                <a16:creationId xmlns:a16="http://schemas.microsoft.com/office/drawing/2014/main" id="{3F9E5DB7-05E9-1149-8C65-BF0C2A585AD9}"/>
              </a:ext>
            </a:extLst>
          </p:cNvPr>
          <p:cNvPicPr>
            <a:picLocks noChangeAspect="1"/>
          </p:cNvPicPr>
          <p:nvPr/>
        </p:nvPicPr>
        <p:blipFill>
          <a:blip r:embed="rId4"/>
          <a:stretch>
            <a:fillRect/>
          </a:stretch>
        </p:blipFill>
        <p:spPr>
          <a:xfrm>
            <a:off x="4497705" y="1527368"/>
            <a:ext cx="3063240" cy="994410"/>
          </a:xfrm>
          <a:prstGeom prst="rect">
            <a:avLst/>
          </a:prstGeom>
        </p:spPr>
      </p:pic>
      <p:pic>
        <p:nvPicPr>
          <p:cNvPr id="21" name="图片 20">
            <a:extLst>
              <a:ext uri="{FF2B5EF4-FFF2-40B4-BE49-F238E27FC236}">
                <a16:creationId xmlns:a16="http://schemas.microsoft.com/office/drawing/2014/main" id="{F266843F-3633-2B43-B66C-06F558477C08}"/>
              </a:ext>
            </a:extLst>
          </p:cNvPr>
          <p:cNvPicPr>
            <a:picLocks noChangeAspect="1"/>
          </p:cNvPicPr>
          <p:nvPr/>
        </p:nvPicPr>
        <p:blipFill>
          <a:blip r:embed="rId5"/>
          <a:stretch>
            <a:fillRect/>
          </a:stretch>
        </p:blipFill>
        <p:spPr>
          <a:xfrm>
            <a:off x="4497705" y="2521778"/>
            <a:ext cx="2974975" cy="1126490"/>
          </a:xfrm>
          <a:prstGeom prst="rect">
            <a:avLst/>
          </a:prstGeom>
        </p:spPr>
      </p:pic>
      <p:pic>
        <p:nvPicPr>
          <p:cNvPr id="22" name="图片 21">
            <a:extLst>
              <a:ext uri="{FF2B5EF4-FFF2-40B4-BE49-F238E27FC236}">
                <a16:creationId xmlns:a16="http://schemas.microsoft.com/office/drawing/2014/main" id="{C086A3EC-16A5-174A-878A-66B824DD142D}"/>
              </a:ext>
            </a:extLst>
          </p:cNvPr>
          <p:cNvPicPr>
            <a:picLocks noChangeAspect="1"/>
          </p:cNvPicPr>
          <p:nvPr/>
        </p:nvPicPr>
        <p:blipFill>
          <a:blip r:embed="rId6"/>
          <a:stretch>
            <a:fillRect/>
          </a:stretch>
        </p:blipFill>
        <p:spPr>
          <a:xfrm>
            <a:off x="8456295" y="1541848"/>
            <a:ext cx="3175635" cy="690245"/>
          </a:xfrm>
          <a:prstGeom prst="rect">
            <a:avLst/>
          </a:prstGeom>
        </p:spPr>
      </p:pic>
      <p:pic>
        <p:nvPicPr>
          <p:cNvPr id="23" name="图片 22">
            <a:extLst>
              <a:ext uri="{FF2B5EF4-FFF2-40B4-BE49-F238E27FC236}">
                <a16:creationId xmlns:a16="http://schemas.microsoft.com/office/drawing/2014/main" id="{BDA6C2A7-DE03-EC44-924C-922C60F7D2A9}"/>
              </a:ext>
            </a:extLst>
          </p:cNvPr>
          <p:cNvPicPr>
            <a:picLocks noChangeAspect="1"/>
          </p:cNvPicPr>
          <p:nvPr/>
        </p:nvPicPr>
        <p:blipFill>
          <a:blip r:embed="rId7"/>
          <a:stretch>
            <a:fillRect/>
          </a:stretch>
        </p:blipFill>
        <p:spPr>
          <a:xfrm>
            <a:off x="8456295" y="2231458"/>
            <a:ext cx="2713990" cy="1401445"/>
          </a:xfrm>
          <a:prstGeom prst="rect">
            <a:avLst/>
          </a:prstGeom>
        </p:spPr>
      </p:pic>
      <p:pic>
        <p:nvPicPr>
          <p:cNvPr id="24" name="图片 23">
            <a:extLst>
              <a:ext uri="{FF2B5EF4-FFF2-40B4-BE49-F238E27FC236}">
                <a16:creationId xmlns:a16="http://schemas.microsoft.com/office/drawing/2014/main" id="{200B50E0-5EA0-F44C-9A80-8D44AA04B91E}"/>
              </a:ext>
            </a:extLst>
          </p:cNvPr>
          <p:cNvPicPr>
            <a:picLocks noChangeAspect="1"/>
          </p:cNvPicPr>
          <p:nvPr/>
        </p:nvPicPr>
        <p:blipFill>
          <a:blip r:embed="rId8"/>
          <a:stretch>
            <a:fillRect/>
          </a:stretch>
        </p:blipFill>
        <p:spPr>
          <a:xfrm>
            <a:off x="265430" y="4200525"/>
            <a:ext cx="3392805" cy="1048385"/>
          </a:xfrm>
          <a:prstGeom prst="rect">
            <a:avLst/>
          </a:prstGeom>
        </p:spPr>
      </p:pic>
      <p:pic>
        <p:nvPicPr>
          <p:cNvPr id="25" name="图片 24">
            <a:extLst>
              <a:ext uri="{FF2B5EF4-FFF2-40B4-BE49-F238E27FC236}">
                <a16:creationId xmlns:a16="http://schemas.microsoft.com/office/drawing/2014/main" id="{4A36CA42-F0D2-2E44-B19C-15356A354136}"/>
              </a:ext>
            </a:extLst>
          </p:cNvPr>
          <p:cNvPicPr>
            <a:picLocks noChangeAspect="1"/>
          </p:cNvPicPr>
          <p:nvPr/>
        </p:nvPicPr>
        <p:blipFill>
          <a:blip r:embed="rId9"/>
          <a:stretch>
            <a:fillRect/>
          </a:stretch>
        </p:blipFill>
        <p:spPr>
          <a:xfrm>
            <a:off x="304800" y="5310505"/>
            <a:ext cx="3302635" cy="1539240"/>
          </a:xfrm>
          <a:prstGeom prst="rect">
            <a:avLst/>
          </a:prstGeom>
        </p:spPr>
      </p:pic>
      <p:pic>
        <p:nvPicPr>
          <p:cNvPr id="26" name="图片 25">
            <a:extLst>
              <a:ext uri="{FF2B5EF4-FFF2-40B4-BE49-F238E27FC236}">
                <a16:creationId xmlns:a16="http://schemas.microsoft.com/office/drawing/2014/main" id="{8294A03C-1955-F54F-A0C7-051601E460DF}"/>
              </a:ext>
            </a:extLst>
          </p:cNvPr>
          <p:cNvPicPr>
            <a:picLocks noChangeAspect="1"/>
          </p:cNvPicPr>
          <p:nvPr/>
        </p:nvPicPr>
        <p:blipFill rotWithShape="1">
          <a:blip r:embed="rId10"/>
          <a:srcRect t="2443" b="1"/>
          <a:stretch/>
        </p:blipFill>
        <p:spPr>
          <a:xfrm>
            <a:off x="4441190" y="4240500"/>
            <a:ext cx="2974975" cy="1639157"/>
          </a:xfrm>
          <a:prstGeom prst="rect">
            <a:avLst/>
          </a:prstGeom>
        </p:spPr>
      </p:pic>
      <p:pic>
        <p:nvPicPr>
          <p:cNvPr id="27" name="图片 26">
            <a:extLst>
              <a:ext uri="{FF2B5EF4-FFF2-40B4-BE49-F238E27FC236}">
                <a16:creationId xmlns:a16="http://schemas.microsoft.com/office/drawing/2014/main" id="{E1ED3EA7-5DE7-564C-9C4B-5F607627BAB5}"/>
              </a:ext>
            </a:extLst>
          </p:cNvPr>
          <p:cNvPicPr>
            <a:picLocks noChangeAspect="1"/>
          </p:cNvPicPr>
          <p:nvPr/>
        </p:nvPicPr>
        <p:blipFill>
          <a:blip r:embed="rId11"/>
          <a:stretch>
            <a:fillRect/>
          </a:stretch>
        </p:blipFill>
        <p:spPr>
          <a:xfrm>
            <a:off x="4441190" y="5879658"/>
            <a:ext cx="3342640" cy="947420"/>
          </a:xfrm>
          <a:prstGeom prst="rect">
            <a:avLst/>
          </a:prstGeom>
        </p:spPr>
      </p:pic>
      <p:pic>
        <p:nvPicPr>
          <p:cNvPr id="28" name="图片 27">
            <a:extLst>
              <a:ext uri="{FF2B5EF4-FFF2-40B4-BE49-F238E27FC236}">
                <a16:creationId xmlns:a16="http://schemas.microsoft.com/office/drawing/2014/main" id="{49D934FB-4031-D44A-B9C4-1ABD543E6EB4}"/>
              </a:ext>
            </a:extLst>
          </p:cNvPr>
          <p:cNvPicPr>
            <a:picLocks noChangeAspect="1"/>
          </p:cNvPicPr>
          <p:nvPr/>
        </p:nvPicPr>
        <p:blipFill>
          <a:blip r:embed="rId12"/>
          <a:stretch>
            <a:fillRect/>
          </a:stretch>
        </p:blipFill>
        <p:spPr>
          <a:xfrm>
            <a:off x="8456295" y="4241024"/>
            <a:ext cx="2825750" cy="1237615"/>
          </a:xfrm>
          <a:prstGeom prst="rect">
            <a:avLst/>
          </a:prstGeom>
        </p:spPr>
      </p:pic>
      <p:pic>
        <p:nvPicPr>
          <p:cNvPr id="29" name="图片 28">
            <a:extLst>
              <a:ext uri="{FF2B5EF4-FFF2-40B4-BE49-F238E27FC236}">
                <a16:creationId xmlns:a16="http://schemas.microsoft.com/office/drawing/2014/main" id="{A935C3A4-5682-604B-9617-9CB7AAA11394}"/>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8456295" y="5478639"/>
            <a:ext cx="2825750" cy="817245"/>
          </a:xfrm>
          <a:prstGeom prst="rect">
            <a:avLst/>
          </a:prstGeom>
        </p:spPr>
      </p:pic>
      <p:sp>
        <p:nvSpPr>
          <p:cNvPr id="30" name="矩形 29">
            <a:extLst>
              <a:ext uri="{FF2B5EF4-FFF2-40B4-BE49-F238E27FC236}">
                <a16:creationId xmlns:a16="http://schemas.microsoft.com/office/drawing/2014/main" id="{CA033B42-393E-EE43-B36F-B664A179D961}"/>
              </a:ext>
            </a:extLst>
          </p:cNvPr>
          <p:cNvSpPr/>
          <p:nvPr/>
        </p:nvSpPr>
        <p:spPr>
          <a:xfrm>
            <a:off x="8365086" y="1153525"/>
            <a:ext cx="3707938" cy="345094"/>
          </a:xfrm>
          <a:prstGeom prst="rect">
            <a:avLst/>
          </a:prstGeom>
        </p:spPr>
        <p:txBody>
          <a:bodyPr wrap="none">
            <a:spAutoFit/>
          </a:bodyPr>
          <a:lstStyle/>
          <a:p>
            <a:pPr algn="ctr">
              <a:lnSpc>
                <a:spcPct val="130000"/>
              </a:lnSpc>
            </a:pPr>
            <a:r>
              <a:rPr lang="en-US" altLang="zh-CN" sz="1400" b="1" dirty="0">
                <a:solidFill>
                  <a:schemeClr val="tx1">
                    <a:lumMod val="95000"/>
                    <a:lumOff val="5000"/>
                  </a:schemeClr>
                </a:solidFill>
                <a:latin typeface="微软雅黑" charset="0"/>
                <a:ea typeface="微软雅黑" charset="0"/>
                <a:sym typeface="+mn-ea"/>
              </a:rPr>
              <a:t>Natural Language for Visual Reasoning</a:t>
            </a:r>
          </a:p>
        </p:txBody>
      </p:sp>
      <p:sp>
        <p:nvSpPr>
          <p:cNvPr id="33" name="矩形 32">
            <a:extLst>
              <a:ext uri="{FF2B5EF4-FFF2-40B4-BE49-F238E27FC236}">
                <a16:creationId xmlns:a16="http://schemas.microsoft.com/office/drawing/2014/main" id="{97CB6BAF-F3B4-5540-8C91-AE6543667808}"/>
              </a:ext>
            </a:extLst>
          </p:cNvPr>
          <p:cNvSpPr/>
          <p:nvPr/>
        </p:nvSpPr>
        <p:spPr>
          <a:xfrm>
            <a:off x="4474281" y="3843973"/>
            <a:ext cx="3530454" cy="345094"/>
          </a:xfrm>
          <a:prstGeom prst="rect">
            <a:avLst/>
          </a:prstGeom>
        </p:spPr>
        <p:txBody>
          <a:bodyPr wrap="none">
            <a:spAutoFit/>
          </a:bodyPr>
          <a:lstStyle/>
          <a:p>
            <a:pPr lvl="0" algn="ctr">
              <a:lnSpc>
                <a:spcPct val="130000"/>
              </a:lnSpc>
            </a:pPr>
            <a:r>
              <a:rPr lang="en-US" altLang="zh-CN" sz="1400" b="1" dirty="0">
                <a:solidFill>
                  <a:schemeClr val="tx1">
                    <a:lumMod val="95000"/>
                    <a:lumOff val="5000"/>
                  </a:schemeClr>
                </a:solidFill>
                <a:latin typeface="微软雅黑" charset="0"/>
                <a:ea typeface="微软雅黑" charset="0"/>
                <a:sym typeface="+mn-ea"/>
              </a:rPr>
              <a:t>Referring Expression Comprehension</a:t>
            </a:r>
          </a:p>
        </p:txBody>
      </p:sp>
    </p:spTree>
    <p:extLst>
      <p:ext uri="{BB962C8B-B14F-4D97-AF65-F5344CB8AC3E}">
        <p14:creationId xmlns:p14="http://schemas.microsoft.com/office/powerpoint/2010/main" val="3315993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303395" cy="389467"/>
          </a:xfrm>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Three  </a:t>
            </a:r>
          </a:p>
        </p:txBody>
      </p:sp>
      <p:grpSp>
        <p:nvGrpSpPr>
          <p:cNvPr id="3" name="组 2"/>
          <p:cNvGrpSpPr/>
          <p:nvPr/>
        </p:nvGrpSpPr>
        <p:grpSpPr>
          <a:xfrm>
            <a:off x="265634" y="609541"/>
            <a:ext cx="4543872" cy="509896"/>
            <a:chOff x="910794" y="4967546"/>
            <a:chExt cx="3058892" cy="509896"/>
          </a:xfrm>
        </p:grpSpPr>
        <p:grpSp>
          <p:nvGrpSpPr>
            <p:cNvPr id="45" name="组合 10"/>
            <p:cNvGrpSpPr/>
            <p:nvPr/>
          </p:nvGrpSpPr>
          <p:grpSpPr>
            <a:xfrm>
              <a:off x="910794" y="4967546"/>
              <a:ext cx="2153404" cy="509896"/>
              <a:chOff x="888096" y="1000203"/>
              <a:chExt cx="3987003" cy="944066"/>
            </a:xfrm>
          </p:grpSpPr>
          <p:sp>
            <p:nvSpPr>
              <p:cNvPr id="46" name="矩形 45"/>
              <p:cNvSpPr/>
              <p:nvPr/>
            </p:nvSpPr>
            <p:spPr>
              <a:xfrm>
                <a:off x="910434" y="1044879"/>
                <a:ext cx="3931524" cy="871190"/>
              </a:xfrm>
              <a:prstGeom prst="rect">
                <a:avLst/>
              </a:prstGeom>
              <a:noFill/>
              <a:ln w="12700" cap="flat" cmpd="sng" algn="ctr">
                <a:solidFill>
                  <a:sysClr val="window" lastClr="CCE8C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7" name="椭圆 4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8" name="椭圆 4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49" name="椭圆 48"/>
              <p:cNvSpPr/>
              <p:nvPr/>
            </p:nvSpPr>
            <p:spPr>
              <a:xfrm>
                <a:off x="4794882" y="1865215"/>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sp>
            <p:nvSpPr>
              <p:cNvPr id="50" name="椭圆 49"/>
              <p:cNvSpPr/>
              <p:nvPr/>
            </p:nvSpPr>
            <p:spPr>
              <a:xfrm>
                <a:off x="4803099"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b="1" kern="0">
                  <a:solidFill>
                    <a:prstClr val="white"/>
                  </a:solidFill>
                  <a:latin typeface="Segoe UI"/>
                  <a:ea typeface="微软雅黑"/>
                </a:endParaRPr>
              </a:p>
            </p:txBody>
          </p:sp>
        </p:grpSp>
        <p:sp>
          <p:nvSpPr>
            <p:cNvPr id="51" name="矩形 50"/>
            <p:cNvSpPr/>
            <p:nvPr/>
          </p:nvSpPr>
          <p:spPr>
            <a:xfrm>
              <a:off x="1041701" y="5042922"/>
              <a:ext cx="2927985" cy="368300"/>
            </a:xfrm>
            <a:prstGeom prst="rect">
              <a:avLst/>
            </a:prstGeom>
          </p:spPr>
          <p:txBody>
            <a:bodyPr wrap="none">
              <a:spAutoFit/>
            </a:bodyPr>
            <a:lstStyle/>
            <a:p>
              <a:pPr algn="l"/>
              <a:r>
                <a:rPr lang="en-US" altLang="zh-CN" b="1" dirty="0">
                  <a:solidFill>
                    <a:srgbClr val="000000"/>
                  </a:solidFill>
                  <a:latin typeface="Segoe UI"/>
                  <a:ea typeface="微软雅黑"/>
                </a:rPr>
                <a:t>1.3 </a:t>
              </a:r>
              <a:r>
                <a:rPr lang="zh-CN" altLang="en-US" b="1" dirty="0">
                  <a:solidFill>
                    <a:srgbClr val="000000"/>
                  </a:solidFill>
                  <a:latin typeface="Segoe UI"/>
                  <a:ea typeface="微软雅黑"/>
                </a:rPr>
                <a:t>本次汇报论文要点概览</a:t>
              </a:r>
            </a:p>
          </p:txBody>
        </p:sp>
      </p:grpSp>
      <p:graphicFrame>
        <p:nvGraphicFramePr>
          <p:cNvPr id="7" name="表格 6"/>
          <p:cNvGraphicFramePr/>
          <p:nvPr>
            <p:custDataLst>
              <p:tags r:id="rId1"/>
            </p:custDataLst>
            <p:extLst>
              <p:ext uri="{D42A27DB-BD31-4B8C-83A1-F6EECF244321}">
                <p14:modId xmlns:p14="http://schemas.microsoft.com/office/powerpoint/2010/main" val="4290728157"/>
              </p:ext>
            </p:extLst>
          </p:nvPr>
        </p:nvGraphicFramePr>
        <p:xfrm>
          <a:off x="587012" y="1964418"/>
          <a:ext cx="11017975" cy="3198960"/>
        </p:xfrm>
        <a:graphic>
          <a:graphicData uri="http://schemas.openxmlformats.org/drawingml/2006/table">
            <a:tbl>
              <a:tblPr firstRow="1" bandRow="1">
                <a:tableStyleId>{5C22544A-7EE6-4342-B048-85BDC9FD1C3A}</a:tableStyleId>
              </a:tblPr>
              <a:tblGrid>
                <a:gridCol w="1982473">
                  <a:extLst>
                    <a:ext uri="{9D8B030D-6E8A-4147-A177-3AD203B41FA5}">
                      <a16:colId xmlns:a16="http://schemas.microsoft.com/office/drawing/2014/main" val="20000"/>
                    </a:ext>
                  </a:extLst>
                </a:gridCol>
                <a:gridCol w="1686829">
                  <a:extLst>
                    <a:ext uri="{9D8B030D-6E8A-4147-A177-3AD203B41FA5}">
                      <a16:colId xmlns:a16="http://schemas.microsoft.com/office/drawing/2014/main" val="20001"/>
                    </a:ext>
                  </a:extLst>
                </a:gridCol>
                <a:gridCol w="2013857">
                  <a:extLst>
                    <a:ext uri="{9D8B030D-6E8A-4147-A177-3AD203B41FA5}">
                      <a16:colId xmlns:a16="http://schemas.microsoft.com/office/drawing/2014/main" val="20002"/>
                    </a:ext>
                  </a:extLst>
                </a:gridCol>
                <a:gridCol w="1861458">
                  <a:extLst>
                    <a:ext uri="{9D8B030D-6E8A-4147-A177-3AD203B41FA5}">
                      <a16:colId xmlns:a16="http://schemas.microsoft.com/office/drawing/2014/main" val="20003"/>
                    </a:ext>
                  </a:extLst>
                </a:gridCol>
                <a:gridCol w="3473358">
                  <a:extLst>
                    <a:ext uri="{9D8B030D-6E8A-4147-A177-3AD203B41FA5}">
                      <a16:colId xmlns:a16="http://schemas.microsoft.com/office/drawing/2014/main" val="20004"/>
                    </a:ext>
                  </a:extLst>
                </a:gridCol>
              </a:tblGrid>
              <a:tr h="792000">
                <a:tc>
                  <a:txBody>
                    <a:bodyPr/>
                    <a:lstStyle/>
                    <a:p>
                      <a:pPr algn="ctr">
                        <a:buNone/>
                      </a:pPr>
                      <a:r>
                        <a:rPr lang="en-US" altLang="zh-CN" dirty="0"/>
                        <a:t>Method</a:t>
                      </a:r>
                    </a:p>
                  </a:txBody>
                  <a:tcPr anchor="ctr"/>
                </a:tc>
                <a:tc>
                  <a:txBody>
                    <a:bodyPr/>
                    <a:lstStyle/>
                    <a:p>
                      <a:pPr algn="ctr">
                        <a:buNone/>
                      </a:pPr>
                      <a:r>
                        <a:rPr lang="en-US" altLang="zh-CN" dirty="0"/>
                        <a:t>Architecture</a:t>
                      </a:r>
                    </a:p>
                  </a:txBody>
                  <a:tcPr anchor="ctr"/>
                </a:tc>
                <a:tc>
                  <a:txBody>
                    <a:bodyPr/>
                    <a:lstStyle/>
                    <a:p>
                      <a:pPr algn="ctr">
                        <a:buNone/>
                      </a:pPr>
                      <a:r>
                        <a:rPr lang="en-US" altLang="zh-CN" dirty="0"/>
                        <a:t>Pre-train Data</a:t>
                      </a:r>
                    </a:p>
                  </a:txBody>
                  <a:tcPr anchor="ctr"/>
                </a:tc>
                <a:tc>
                  <a:txBody>
                    <a:bodyPr/>
                    <a:lstStyle/>
                    <a:p>
                      <a:pPr algn="ctr">
                        <a:buNone/>
                      </a:pPr>
                      <a:r>
                        <a:rPr lang="en-US" altLang="zh-CN" dirty="0"/>
                        <a:t>Pre-train Task</a:t>
                      </a:r>
                    </a:p>
                  </a:txBody>
                  <a:tcPr anchor="ctr"/>
                </a:tc>
                <a:tc>
                  <a:txBody>
                    <a:bodyPr/>
                    <a:lstStyle/>
                    <a:p>
                      <a:pPr algn="ctr">
                        <a:buNone/>
                      </a:pPr>
                      <a:r>
                        <a:rPr lang="en-US" altLang="zh-CN" dirty="0"/>
                        <a:t>Evaluation Task</a:t>
                      </a:r>
                    </a:p>
                  </a:txBody>
                  <a:tcPr anchor="ctr"/>
                </a:tc>
                <a:extLst>
                  <a:ext uri="{0D108BD9-81ED-4DB2-BD59-A6C34878D82A}">
                    <a16:rowId xmlns:a16="http://schemas.microsoft.com/office/drawing/2014/main" val="10000"/>
                  </a:ext>
                </a:extLst>
              </a:tr>
              <a:tr h="792000">
                <a:tc>
                  <a:txBody>
                    <a:bodyPr/>
                    <a:lstStyle/>
                    <a:p>
                      <a:pPr algn="ctr">
                        <a:buNone/>
                      </a:pPr>
                      <a:r>
                        <a:rPr lang="en-US" altLang="zh-CN" sz="1600" dirty="0" err="1"/>
                        <a:t>ViLBERT</a:t>
                      </a:r>
                      <a:endParaRPr lang="en-US" altLang="zh-CN" sz="1600" dirty="0"/>
                    </a:p>
                    <a:p>
                      <a:pPr algn="ctr">
                        <a:buNone/>
                      </a:pPr>
                      <a:r>
                        <a:rPr lang="en-US" altLang="zh-CN" sz="1600" dirty="0"/>
                        <a:t>[</a:t>
                      </a:r>
                      <a:r>
                        <a:rPr lang="en-US" altLang="zh-CN" sz="1600" dirty="0" err="1"/>
                        <a:t>NeurIPS</a:t>
                      </a:r>
                      <a:r>
                        <a:rPr lang="en-US" altLang="zh-CN" sz="1600" dirty="0"/>
                        <a:t> 2019]</a:t>
                      </a:r>
                    </a:p>
                  </a:txBody>
                  <a:tcPr anchor="ctr"/>
                </a:tc>
                <a:tc>
                  <a:txBody>
                    <a:bodyPr/>
                    <a:lstStyle/>
                    <a:p>
                      <a:pPr algn="ctr">
                        <a:buNone/>
                      </a:pPr>
                      <a:r>
                        <a:rPr lang="en-US" altLang="zh-CN" sz="1600" dirty="0"/>
                        <a:t>Two-stream</a:t>
                      </a:r>
                    </a:p>
                  </a:txBody>
                  <a:tcPr anchor="ctr"/>
                </a:tc>
                <a:tc>
                  <a:txBody>
                    <a:bodyPr/>
                    <a:lstStyle/>
                    <a:p>
                      <a:pPr algn="l">
                        <a:buNone/>
                      </a:pPr>
                      <a:r>
                        <a:rPr lang="en-US" altLang="zh-CN" sz="1600" dirty="0"/>
                        <a:t>COCO Captions</a:t>
                      </a:r>
                    </a:p>
                  </a:txBody>
                  <a:tcPr anchor="ctr"/>
                </a:tc>
                <a:tc>
                  <a:txBody>
                    <a:bodyPr/>
                    <a:lstStyle/>
                    <a:p>
                      <a:pPr algn="l">
                        <a:buNone/>
                      </a:pPr>
                      <a:r>
                        <a:rPr lang="en-US" altLang="zh-CN" sz="1600" dirty="0"/>
                        <a:t>VLM,</a:t>
                      </a:r>
                      <a:r>
                        <a:rPr lang="zh-CN" altLang="en-US" sz="1600" dirty="0"/>
                        <a:t> </a:t>
                      </a:r>
                      <a:r>
                        <a:rPr lang="en-US" altLang="zh-CN" sz="1600" dirty="0"/>
                        <a:t>MLM,</a:t>
                      </a:r>
                      <a:r>
                        <a:rPr lang="zh-CN" altLang="en-US" sz="1600" dirty="0"/>
                        <a:t> </a:t>
                      </a:r>
                      <a:r>
                        <a:rPr lang="en-US" altLang="zh-CN" sz="1600" dirty="0"/>
                        <a:t>MOC</a:t>
                      </a:r>
                    </a:p>
                  </a:txBody>
                  <a:tcPr anchor="ctr"/>
                </a:tc>
                <a:tc>
                  <a:txBody>
                    <a:bodyPr/>
                    <a:lstStyle/>
                    <a:p>
                      <a:pPr algn="l">
                        <a:buNone/>
                      </a:pPr>
                      <a:r>
                        <a:rPr lang="en-US" altLang="zh-CN" sz="1600" dirty="0"/>
                        <a:t>VQA,</a:t>
                      </a:r>
                      <a:r>
                        <a:rPr lang="zh-CN" altLang="en-US" sz="1600" dirty="0"/>
                        <a:t> </a:t>
                      </a:r>
                      <a:r>
                        <a:rPr lang="en-US" altLang="zh-CN" sz="1600" dirty="0"/>
                        <a:t>VCR,</a:t>
                      </a:r>
                      <a:r>
                        <a:rPr lang="zh-CN" altLang="en-US" sz="1600" dirty="0"/>
                        <a:t> </a:t>
                      </a:r>
                      <a:r>
                        <a:rPr lang="en-US" altLang="zh-CN" sz="1600" dirty="0"/>
                        <a:t>Grounding,</a:t>
                      </a:r>
                      <a:r>
                        <a:rPr lang="zh-CN" altLang="en-US" sz="1600" dirty="0"/>
                        <a:t> </a:t>
                      </a:r>
                      <a:r>
                        <a:rPr lang="en-US" altLang="zh-CN" sz="1600" dirty="0"/>
                        <a:t>Image Retrieval</a:t>
                      </a:r>
                    </a:p>
                  </a:txBody>
                  <a:tcPr anchor="ctr"/>
                </a:tc>
                <a:extLst>
                  <a:ext uri="{0D108BD9-81ED-4DB2-BD59-A6C34878D82A}">
                    <a16:rowId xmlns:a16="http://schemas.microsoft.com/office/drawing/2014/main" val="10001"/>
                  </a:ext>
                </a:extLst>
              </a:tr>
              <a:tr h="792000">
                <a:tc>
                  <a:txBody>
                    <a:bodyPr/>
                    <a:lstStyle/>
                    <a:p>
                      <a:pPr marL="0" algn="ctr" defTabSz="914400" rtl="0" eaLnBrk="1" latinLnBrk="0" hangingPunct="1">
                        <a:buNone/>
                      </a:pPr>
                      <a:r>
                        <a:rPr lang="en-US" altLang="zh-CN" sz="1600" kern="1200" dirty="0">
                          <a:solidFill>
                            <a:schemeClr val="dk1"/>
                          </a:solidFill>
                          <a:latin typeface="+mn-lt"/>
                          <a:ea typeface="+mn-ea"/>
                          <a:cs typeface="+mn-cs"/>
                        </a:rPr>
                        <a:t>CLIP</a:t>
                      </a:r>
                    </a:p>
                    <a:p>
                      <a:pPr marL="0" algn="ctr" defTabSz="914400" rtl="0" eaLnBrk="1" latinLnBrk="0" hangingPunct="1">
                        <a:buNone/>
                      </a:pPr>
                      <a:r>
                        <a:rPr lang="en-US" altLang="zh-CN" sz="1600" kern="1200" dirty="0">
                          <a:solidFill>
                            <a:schemeClr val="dk1"/>
                          </a:solidFill>
                          <a:latin typeface="+mn-lt"/>
                          <a:ea typeface="+mn-ea"/>
                          <a:cs typeface="+mn-cs"/>
                        </a:rPr>
                        <a:t>[Image 2021]</a:t>
                      </a:r>
                      <a:endParaRPr lang="zh-CN" altLang="en-US" sz="1600" kern="1200" dirty="0">
                        <a:solidFill>
                          <a:schemeClr val="dk1"/>
                        </a:solidFill>
                        <a:latin typeface="+mn-lt"/>
                        <a:ea typeface="+mn-ea"/>
                        <a:cs typeface="+mn-cs"/>
                      </a:endParaRPr>
                    </a:p>
                  </a:txBody>
                  <a:tcPr anchor="ctr"/>
                </a:tc>
                <a:tc>
                  <a:txBody>
                    <a:bodyPr/>
                    <a:lstStyle/>
                    <a:p>
                      <a:pPr marL="0" algn="ctr" defTabSz="914400" rtl="0" eaLnBrk="1" latinLnBrk="0" hangingPunct="1">
                        <a:buNone/>
                      </a:pPr>
                      <a:r>
                        <a:rPr lang="en-US" altLang="zh-CN" sz="1600" kern="1200" dirty="0">
                          <a:solidFill>
                            <a:schemeClr val="dk1"/>
                          </a:solidFill>
                          <a:latin typeface="+mn-lt"/>
                          <a:ea typeface="+mn-ea"/>
                          <a:cs typeface="+mn-cs"/>
                        </a:rPr>
                        <a:t>Two-stream</a:t>
                      </a:r>
                      <a:endParaRPr lang="zh-CN" altLang="en-US" sz="1600" kern="1200" dirty="0">
                        <a:solidFill>
                          <a:schemeClr val="dk1"/>
                        </a:solidFill>
                        <a:latin typeface="+mn-lt"/>
                        <a:ea typeface="+mn-ea"/>
                        <a:cs typeface="+mn-cs"/>
                      </a:endParaRPr>
                    </a:p>
                  </a:txBody>
                  <a:tcPr anchor="ctr"/>
                </a:tc>
                <a:tc>
                  <a:txBody>
                    <a:bodyPr/>
                    <a:lstStyle/>
                    <a:p>
                      <a:pPr marL="0" algn="l" defTabSz="914400" rtl="0" eaLnBrk="1" latinLnBrk="0" hangingPunct="1">
                        <a:buNone/>
                      </a:pPr>
                      <a:r>
                        <a:rPr lang="en-US" altLang="zh-CN" sz="1600" kern="1200" dirty="0">
                          <a:solidFill>
                            <a:schemeClr val="dk1"/>
                          </a:solidFill>
                          <a:latin typeface="+mn-lt"/>
                          <a:ea typeface="+mn-ea"/>
                          <a:cs typeface="+mn-cs"/>
                        </a:rPr>
                        <a:t>400M image-text dataset</a:t>
                      </a:r>
                      <a:endParaRPr lang="zh-CN" altLang="en-US" sz="1600" kern="1200" dirty="0">
                        <a:solidFill>
                          <a:schemeClr val="dk1"/>
                        </a:solidFill>
                        <a:latin typeface="+mn-lt"/>
                        <a:ea typeface="+mn-ea"/>
                        <a:cs typeface="+mn-cs"/>
                      </a:endParaRPr>
                    </a:p>
                  </a:txBody>
                  <a:tcPr anchor="ctr"/>
                </a:tc>
                <a:tc>
                  <a:txBody>
                    <a:bodyPr/>
                    <a:lstStyle/>
                    <a:p>
                      <a:pPr marL="0" algn="l" defTabSz="914400" rtl="0" eaLnBrk="1" latinLnBrk="0" hangingPunct="1">
                        <a:buNone/>
                      </a:pPr>
                      <a:r>
                        <a:rPr lang="en-US" altLang="zh-CN" sz="1600" kern="1200" dirty="0">
                          <a:solidFill>
                            <a:schemeClr val="dk1"/>
                          </a:solidFill>
                          <a:latin typeface="+mn-lt"/>
                          <a:ea typeface="+mn-ea"/>
                          <a:cs typeface="+mn-cs"/>
                        </a:rPr>
                        <a:t>Contrastive Learning</a:t>
                      </a:r>
                      <a:endParaRPr lang="zh-CN" altLang="en-US" sz="1600" kern="1200" dirty="0">
                        <a:solidFill>
                          <a:schemeClr val="dk1"/>
                        </a:solidFill>
                        <a:latin typeface="+mn-lt"/>
                        <a:ea typeface="+mn-ea"/>
                        <a:cs typeface="+mn-cs"/>
                      </a:endParaRPr>
                    </a:p>
                  </a:txBody>
                  <a:tcPr anchor="ctr"/>
                </a:tc>
                <a:tc>
                  <a:txBody>
                    <a:bodyPr/>
                    <a:lstStyle/>
                    <a:p>
                      <a:pPr marL="0" algn="l" defTabSz="914400" rtl="0" eaLnBrk="1" latinLnBrk="0" hangingPunct="1">
                        <a:buNone/>
                      </a:pPr>
                      <a:r>
                        <a:rPr lang="en-US" altLang="zh-CN" sz="1600" kern="1200" dirty="0">
                          <a:solidFill>
                            <a:schemeClr val="dk1"/>
                          </a:solidFill>
                          <a:latin typeface="+mn-lt"/>
                          <a:ea typeface="+mn-ea"/>
                          <a:cs typeface="+mn-cs"/>
                        </a:rPr>
                        <a:t>I</a:t>
                      </a:r>
                      <a:r>
                        <a:rPr lang="fr-FR" altLang="zh-CN" sz="1600" kern="1200" dirty="0">
                          <a:solidFill>
                            <a:schemeClr val="dk1"/>
                          </a:solidFill>
                          <a:latin typeface="+mn-lt"/>
                          <a:ea typeface="+mn-ea"/>
                          <a:cs typeface="+mn-cs"/>
                        </a:rPr>
                        <a:t>mage </a:t>
                      </a:r>
                      <a:r>
                        <a:rPr lang="en-US" altLang="zh-CN" sz="1600" kern="1200" dirty="0">
                          <a:solidFill>
                            <a:schemeClr val="dk1"/>
                          </a:solidFill>
                          <a:latin typeface="+mn-lt"/>
                          <a:ea typeface="+mn-ea"/>
                          <a:cs typeface="+mn-cs"/>
                        </a:rPr>
                        <a:t>C</a:t>
                      </a:r>
                      <a:r>
                        <a:rPr lang="fr-FR" altLang="zh-CN" sz="1600" kern="1200" dirty="0" err="1">
                          <a:solidFill>
                            <a:schemeClr val="dk1"/>
                          </a:solidFill>
                          <a:latin typeface="+mn-lt"/>
                          <a:ea typeface="+mn-ea"/>
                          <a:cs typeface="+mn-cs"/>
                        </a:rPr>
                        <a:t>lassification</a:t>
                      </a:r>
                      <a:r>
                        <a:rPr lang="fr-FR" altLang="zh-CN" sz="1600" kern="1200" dirty="0">
                          <a:solidFill>
                            <a:schemeClr val="dk1"/>
                          </a:solidFill>
                          <a:latin typeface="+mn-lt"/>
                          <a:ea typeface="+mn-ea"/>
                          <a:cs typeface="+mn-cs"/>
                        </a:rPr>
                        <a:t>, </a:t>
                      </a:r>
                      <a:r>
                        <a:rPr lang="en-US" altLang="zh-CN" sz="1600" kern="1200" dirty="0">
                          <a:solidFill>
                            <a:schemeClr val="dk1"/>
                          </a:solidFill>
                          <a:latin typeface="+mn-lt"/>
                          <a:ea typeface="+mn-ea"/>
                          <a:cs typeface="+mn-cs"/>
                        </a:rPr>
                        <a:t>L</a:t>
                      </a:r>
                      <a:r>
                        <a:rPr lang="fr-FR" altLang="zh-CN" sz="1600" kern="1200" dirty="0" err="1">
                          <a:solidFill>
                            <a:schemeClr val="dk1"/>
                          </a:solidFill>
                          <a:latin typeface="+mn-lt"/>
                          <a:ea typeface="+mn-ea"/>
                          <a:cs typeface="+mn-cs"/>
                        </a:rPr>
                        <a:t>ymph</a:t>
                      </a:r>
                      <a:r>
                        <a:rPr lang="fr-FR" altLang="zh-CN" sz="1600" kern="1200" dirty="0">
                          <a:solidFill>
                            <a:schemeClr val="dk1"/>
                          </a:solidFill>
                          <a:latin typeface="+mn-lt"/>
                          <a:ea typeface="+mn-ea"/>
                          <a:cs typeface="+mn-cs"/>
                        </a:rPr>
                        <a:t> </a:t>
                      </a:r>
                      <a:r>
                        <a:rPr lang="en-US" altLang="zh-CN" sz="1600" kern="1200" dirty="0">
                          <a:solidFill>
                            <a:schemeClr val="dk1"/>
                          </a:solidFill>
                          <a:latin typeface="+mn-lt"/>
                          <a:ea typeface="+mn-ea"/>
                          <a:cs typeface="+mn-cs"/>
                        </a:rPr>
                        <a:t>N</a:t>
                      </a:r>
                      <a:r>
                        <a:rPr lang="fr-FR" altLang="zh-CN" sz="1600" kern="1200" dirty="0">
                          <a:solidFill>
                            <a:schemeClr val="dk1"/>
                          </a:solidFill>
                          <a:latin typeface="+mn-lt"/>
                          <a:ea typeface="+mn-ea"/>
                          <a:cs typeface="+mn-cs"/>
                        </a:rPr>
                        <a:t>ode </a:t>
                      </a:r>
                      <a:r>
                        <a:rPr lang="en-US" altLang="zh-CN" sz="1600" kern="1200" dirty="0">
                          <a:solidFill>
                            <a:schemeClr val="dk1"/>
                          </a:solidFill>
                          <a:latin typeface="+mn-lt"/>
                          <a:ea typeface="+mn-ea"/>
                          <a:cs typeface="+mn-cs"/>
                        </a:rPr>
                        <a:t>T</a:t>
                      </a:r>
                      <a:r>
                        <a:rPr lang="fr-FR" altLang="zh-CN" sz="1600" kern="1200" dirty="0" err="1">
                          <a:solidFill>
                            <a:schemeClr val="dk1"/>
                          </a:solidFill>
                          <a:latin typeface="+mn-lt"/>
                          <a:ea typeface="+mn-ea"/>
                          <a:cs typeface="+mn-cs"/>
                        </a:rPr>
                        <a:t>umor</a:t>
                      </a:r>
                      <a:r>
                        <a:rPr lang="fr-FR" altLang="zh-CN" sz="1600" kern="1200" dirty="0">
                          <a:solidFill>
                            <a:schemeClr val="dk1"/>
                          </a:solidFill>
                          <a:latin typeface="+mn-lt"/>
                          <a:ea typeface="+mn-ea"/>
                          <a:cs typeface="+mn-cs"/>
                        </a:rPr>
                        <a:t> </a:t>
                      </a:r>
                      <a:r>
                        <a:rPr lang="en-US" altLang="zh-CN" sz="1600" kern="1200" dirty="0">
                          <a:solidFill>
                            <a:schemeClr val="dk1"/>
                          </a:solidFill>
                          <a:latin typeface="+mn-lt"/>
                          <a:ea typeface="+mn-ea"/>
                          <a:cs typeface="+mn-cs"/>
                        </a:rPr>
                        <a:t>D</a:t>
                      </a:r>
                      <a:r>
                        <a:rPr lang="fr-FR" altLang="zh-CN" sz="1600" kern="1200" dirty="0" err="1">
                          <a:solidFill>
                            <a:schemeClr val="dk1"/>
                          </a:solidFill>
                          <a:latin typeface="+mn-lt"/>
                          <a:ea typeface="+mn-ea"/>
                          <a:cs typeface="+mn-cs"/>
                        </a:rPr>
                        <a:t>etection</a:t>
                      </a:r>
                      <a:r>
                        <a:rPr lang="fr-FR" altLang="zh-CN" sz="1600" kern="1200" dirty="0">
                          <a:solidFill>
                            <a:schemeClr val="dk1"/>
                          </a:solidFill>
                          <a:latin typeface="+mn-lt"/>
                          <a:ea typeface="+mn-ea"/>
                          <a:cs typeface="+mn-cs"/>
                        </a:rPr>
                        <a:t> etc.</a:t>
                      </a:r>
                      <a:endParaRPr lang="zh-CN" altLang="en-US" sz="1600" kern="1200" dirty="0">
                        <a:solidFill>
                          <a:schemeClr val="dk1"/>
                        </a:solidFill>
                        <a:latin typeface="+mn-lt"/>
                        <a:ea typeface="+mn-ea"/>
                        <a:cs typeface="+mn-cs"/>
                      </a:endParaRPr>
                    </a:p>
                  </a:txBody>
                  <a:tcPr anchor="ctr"/>
                </a:tc>
                <a:extLst>
                  <a:ext uri="{0D108BD9-81ED-4DB2-BD59-A6C34878D82A}">
                    <a16:rowId xmlns:a16="http://schemas.microsoft.com/office/drawing/2014/main" val="10002"/>
                  </a:ext>
                </a:extLst>
              </a:tr>
              <a:tr h="791845">
                <a:tc>
                  <a:txBody>
                    <a:bodyPr/>
                    <a:lstStyle/>
                    <a:p>
                      <a:pPr algn="ctr">
                        <a:buNone/>
                      </a:pPr>
                      <a:r>
                        <a:rPr lang="en-US" altLang="zh-CN" sz="1600" dirty="0"/>
                        <a:t>DALL·E</a:t>
                      </a:r>
                    </a:p>
                    <a:p>
                      <a:pPr algn="ctr">
                        <a:buNone/>
                      </a:pPr>
                      <a:r>
                        <a:rPr lang="en-US" altLang="zh-CN" sz="1600" dirty="0"/>
                        <a:t>[ICML</a:t>
                      </a:r>
                      <a:r>
                        <a:rPr lang="zh-CN" altLang="en-US" sz="1600" dirty="0"/>
                        <a:t> </a:t>
                      </a:r>
                      <a:r>
                        <a:rPr lang="en-US" altLang="zh-CN" sz="1600" dirty="0"/>
                        <a:t>2021]</a:t>
                      </a:r>
                      <a:endParaRPr lang="zh-CN" altLang="en-US" sz="1600" dirty="0"/>
                    </a:p>
                  </a:txBody>
                  <a:tcPr anchor="ctr"/>
                </a:tc>
                <a:tc>
                  <a:txBody>
                    <a:bodyPr/>
                    <a:lstStyle/>
                    <a:p>
                      <a:pPr algn="ctr">
                        <a:buNone/>
                      </a:pPr>
                      <a:r>
                        <a:rPr lang="en-US" altLang="zh-CN" sz="1600" dirty="0"/>
                        <a:t>Encoder-Decoder</a:t>
                      </a:r>
                      <a:endParaRPr lang="zh-CN" altLang="en-US" sz="1600" dirty="0"/>
                    </a:p>
                  </a:txBody>
                  <a:tcPr anchor="ctr"/>
                </a:tc>
                <a:tc>
                  <a:txBody>
                    <a:bodyPr/>
                    <a:lstStyle/>
                    <a:p>
                      <a:pPr>
                        <a:buNone/>
                      </a:pPr>
                      <a:r>
                        <a:rPr lang="en" altLang="zh-CN" sz="1600" dirty="0"/>
                        <a:t>﻿</a:t>
                      </a:r>
                      <a:r>
                        <a:rPr lang="en-US" altLang="zh-CN" sz="1600" dirty="0"/>
                        <a:t>COCO</a:t>
                      </a:r>
                      <a:r>
                        <a:rPr lang="zh-CN" altLang="en-US" sz="1600" dirty="0"/>
                        <a:t> </a:t>
                      </a:r>
                      <a:r>
                        <a:rPr lang="en" altLang="zh-CN" sz="1600" dirty="0"/>
                        <a:t>Conceptual Captions</a:t>
                      </a:r>
                      <a:endParaRPr lang="zh-CN" altLang="en-US" sz="1600" dirty="0"/>
                    </a:p>
                  </a:txBody>
                  <a:tcPr anchor="ctr"/>
                </a:tc>
                <a:tc>
                  <a:txBody>
                    <a:bodyPr/>
                    <a:lstStyle/>
                    <a:p>
                      <a:pPr>
                        <a:buNone/>
                      </a:pPr>
                      <a:r>
                        <a:rPr lang="en" altLang="zh-CN" sz="1600" dirty="0"/>
                        <a:t>﻿Text-to-image generation</a:t>
                      </a:r>
                      <a:endParaRPr lang="zh-CN" altLang="en-US" sz="1600" dirty="0"/>
                    </a:p>
                  </a:txBody>
                  <a:tcPr anchor="ctr"/>
                </a:tc>
                <a:tc>
                  <a:txBody>
                    <a:bodyPr/>
                    <a:lstStyle/>
                    <a:p>
                      <a:pPr>
                        <a:buNone/>
                      </a:pPr>
                      <a:r>
                        <a:rPr lang="en" altLang="zh-CN" sz="1600" dirty="0"/>
                        <a:t>﻿</a:t>
                      </a:r>
                      <a:r>
                        <a:rPr lang="en-US" altLang="zh-CN" sz="1600" dirty="0"/>
                        <a:t>Z</a:t>
                      </a:r>
                      <a:r>
                        <a:rPr lang="en" altLang="zh-CN" sz="1600" dirty="0" err="1"/>
                        <a:t>ero</a:t>
                      </a:r>
                      <a:r>
                        <a:rPr lang="en" altLang="zh-CN" sz="1600" dirty="0"/>
                        <a:t>-shot</a:t>
                      </a:r>
                      <a:r>
                        <a:rPr lang="zh-CN" altLang="en-US" sz="1600" dirty="0"/>
                        <a:t> </a:t>
                      </a:r>
                      <a:r>
                        <a:rPr lang="en-US" altLang="zh-CN" sz="1600" dirty="0"/>
                        <a:t>Generation,</a:t>
                      </a:r>
                      <a:r>
                        <a:rPr lang="zh-CN" altLang="en-US" sz="1600" dirty="0"/>
                        <a:t> </a:t>
                      </a:r>
                      <a:r>
                        <a:rPr lang="en" altLang="zh-CN" sz="1600" dirty="0"/>
                        <a:t>﻿</a:t>
                      </a:r>
                      <a:r>
                        <a:rPr lang="en-US" altLang="zh-CN" sz="1600" dirty="0"/>
                        <a:t>H</a:t>
                      </a:r>
                      <a:r>
                        <a:rPr lang="en" altLang="zh-CN" sz="1600" dirty="0" err="1"/>
                        <a:t>uman</a:t>
                      </a:r>
                      <a:r>
                        <a:rPr lang="en" altLang="zh-CN" sz="1600" dirty="0"/>
                        <a:t> </a:t>
                      </a:r>
                      <a:r>
                        <a:rPr lang="en-US" altLang="zh-CN" sz="1600" dirty="0"/>
                        <a:t>E</a:t>
                      </a:r>
                      <a:r>
                        <a:rPr lang="en" altLang="zh-CN" sz="1600" dirty="0"/>
                        <a:t>valuation</a:t>
                      </a:r>
                      <a:r>
                        <a:rPr lang="en-US" altLang="zh-CN" sz="1600" dirty="0"/>
                        <a:t>,</a:t>
                      </a:r>
                      <a:r>
                        <a:rPr lang="zh-CN" altLang="en-US" sz="1600" dirty="0"/>
                        <a:t> </a:t>
                      </a:r>
                      <a:r>
                        <a:rPr lang="en" altLang="zh-CN" sz="1600" dirty="0"/>
                        <a:t>﻿Image-to-image translation</a:t>
                      </a:r>
                      <a:endParaRPr lang="zh-CN" altLang="en-US" sz="1600" dirty="0"/>
                    </a:p>
                  </a:txBody>
                  <a:tcPr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2b45b6df-27d5-4c87-8fb0-75c256cdf979}"/>
  <p:tag name="TABLE_ENDDRAG_ORIGIN_RECT" val="739*251"/>
  <p:tag name="TABLE_ENDDRAG_RECT" val="48*136*819*249"/>
</p:tagLst>
</file>

<file path=ppt/theme/theme1.xml><?xml version="1.0" encoding="utf-8"?>
<a:theme xmlns:a="http://schemas.openxmlformats.org/drawingml/2006/main" name="模板页面">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mpd="sng">
          <a:noFill/>
        </a:ln>
      </a:spPr>
      <a:bodyPr vert="horz" anchor="ctr"/>
      <a:lstStyle>
        <a:defPPr algn="l">
          <a:defRPr kumimoji="1" sz="2000" dirty="0">
            <a:solidFill>
              <a:srgbClr val="2958A0"/>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1232</TotalTime>
  <Words>4353</Words>
  <Application>Microsoft Macintosh PowerPoint</Application>
  <PresentationFormat>宽屏</PresentationFormat>
  <Paragraphs>365</Paragraphs>
  <Slides>49</Slides>
  <Notes>34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49</vt:i4>
      </vt:variant>
    </vt:vector>
  </HeadingPairs>
  <TitlesOfParts>
    <vt:vector size="62" baseType="lpstr">
      <vt:lpstr>-apple-system</vt:lpstr>
      <vt:lpstr>等线</vt:lpstr>
      <vt:lpstr>方正黑体简体</vt:lpstr>
      <vt:lpstr>宋体</vt:lpstr>
      <vt:lpstr>宋体</vt:lpstr>
      <vt:lpstr>微软雅黑</vt:lpstr>
      <vt:lpstr>微软雅黑</vt:lpstr>
      <vt:lpstr>Arial</vt:lpstr>
      <vt:lpstr>Cambria Math</vt:lpstr>
      <vt:lpstr>Segoe UI</vt:lpstr>
      <vt:lpstr>Times New Roman</vt:lpstr>
      <vt:lpstr>Wingdings</vt:lpstr>
      <vt:lpstr>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Chen Ruoyu</cp:lastModifiedBy>
  <cp:revision>142</cp:revision>
  <dcterms:created xsi:type="dcterms:W3CDTF">2015-08-18T02:51:41Z</dcterms:created>
  <dcterms:modified xsi:type="dcterms:W3CDTF">2021-12-03T23:57:51Z</dcterms:modified>
  <cp:category/>
</cp:coreProperties>
</file>